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99" r:id="rId4"/>
  </p:sldMasterIdLst>
  <p:notesMasterIdLst>
    <p:notesMasterId r:id="rId32"/>
  </p:notesMasterIdLst>
  <p:handoutMasterIdLst>
    <p:handoutMasterId r:id="rId33"/>
  </p:handoutMasterIdLst>
  <p:sldIdLst>
    <p:sldId id="811" r:id="rId5"/>
    <p:sldId id="816" r:id="rId6"/>
    <p:sldId id="818" r:id="rId7"/>
    <p:sldId id="815" r:id="rId8"/>
    <p:sldId id="819" r:id="rId9"/>
    <p:sldId id="885" r:id="rId10"/>
    <p:sldId id="925" r:id="rId11"/>
    <p:sldId id="926" r:id="rId12"/>
    <p:sldId id="927" r:id="rId13"/>
    <p:sldId id="928" r:id="rId14"/>
    <p:sldId id="940" r:id="rId15"/>
    <p:sldId id="929" r:id="rId16"/>
    <p:sldId id="930" r:id="rId17"/>
    <p:sldId id="931" r:id="rId18"/>
    <p:sldId id="932" r:id="rId19"/>
    <p:sldId id="941" r:id="rId20"/>
    <p:sldId id="934" r:id="rId21"/>
    <p:sldId id="933" r:id="rId22"/>
    <p:sldId id="935" r:id="rId23"/>
    <p:sldId id="942" r:id="rId24"/>
    <p:sldId id="936" r:id="rId25"/>
    <p:sldId id="937" r:id="rId26"/>
    <p:sldId id="938" r:id="rId27"/>
    <p:sldId id="939" r:id="rId28"/>
    <p:sldId id="924" r:id="rId29"/>
    <p:sldId id="920" r:id="rId30"/>
    <p:sldId id="869" r:id="rId31"/>
  </p:sldIdLst>
  <p:sldSz cx="12192000" cy="6858000"/>
  <p:notesSz cx="7104063" cy="10234613"/>
  <p:embeddedFontLst>
    <p:embeddedFont>
      <p:font typeface="Calibri" panose="020F0502020204030204" pitchFamily="34" charset="0"/>
      <p:regular r:id="rId34"/>
      <p:bold r:id="rId35"/>
      <p:italic r:id="rId36"/>
      <p:boldItalic r:id="rId37"/>
    </p:embeddedFont>
    <p:embeddedFont>
      <p:font typeface="Consolas" panose="020B0609020204030204" pitchFamily="49" charset="0"/>
      <p:regular r:id="rId38"/>
      <p:bold r:id="rId39"/>
      <p:italic r:id="rId40"/>
      <p:boldItalic r:id="rId41"/>
    </p:embeddedFont>
    <p:embeddedFont>
      <p:font typeface="Segoe UI" panose="020B0502040204020203" pitchFamily="34" charset="0"/>
      <p:regular r:id="rId42"/>
      <p:bold r:id="rId43"/>
      <p:italic r:id="rId44"/>
      <p:boldItalic r:id="rId45"/>
    </p:embeddedFont>
    <p:embeddedFont>
      <p:font typeface="Segoe UI Light" panose="020B0502040204020203" pitchFamily="34" charset="0"/>
      <p:regular r:id="rId46"/>
      <p:italic r:id="rId47"/>
    </p:embeddedFont>
  </p:embeddedFontLst>
  <p:custDataLst>
    <p:tags r:id="rId48"/>
  </p:custDataLst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77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7" name="Stéphane GOBIN" initials="" lastIdx="0" clrIdx="6"/>
  <p:cmAuthor id="1" name="Sarah BOUTER" initials="SB" lastIdx="9" clrIdx="0">
    <p:extLst>
      <p:ext uri="{19B8F6BF-5375-455C-9EA6-DF929625EA0E}">
        <p15:presenceInfo xmlns:p15="http://schemas.microsoft.com/office/powerpoint/2012/main" userId="S-1-5-21-1801674531-1897051121-839522115-8424" providerId="AD"/>
      </p:ext>
    </p:extLst>
  </p:cmAuthor>
  <p:cmAuthor id="2" name="Thierry RICHARD" initials="TR" lastIdx="1" clrIdx="1">
    <p:extLst>
      <p:ext uri="{19B8F6BF-5375-455C-9EA6-DF929625EA0E}">
        <p15:presenceInfo xmlns:p15="http://schemas.microsoft.com/office/powerpoint/2012/main" userId="Thierry RICHARD" providerId="None"/>
      </p:ext>
    </p:extLst>
  </p:cmAuthor>
  <p:cmAuthor id="3" name="RICHARD Thierry Admin" initials="RTA" lastIdx="3" clrIdx="2">
    <p:extLst>
      <p:ext uri="{19B8F6BF-5375-455C-9EA6-DF929625EA0E}">
        <p15:presenceInfo xmlns:p15="http://schemas.microsoft.com/office/powerpoint/2012/main" userId="RICHARD Thierry Admin" providerId="None"/>
      </p:ext>
    </p:extLst>
  </p:cmAuthor>
  <p:cmAuthor id="4" name="Barthe, Karine (EXT - FR/Lannion)" initials="BK(F" lastIdx="1" clrIdx="3">
    <p:extLst>
      <p:ext uri="{19B8F6BF-5375-455C-9EA6-DF929625EA0E}">
        <p15:presenceInfo xmlns:p15="http://schemas.microsoft.com/office/powerpoint/2012/main" userId="Barthe, Karine (EXT - FR/Lannion)" providerId="None"/>
      </p:ext>
    </p:extLst>
  </p:cmAuthor>
  <p:cmAuthor id="5" name="Sabrina Kuhn" initials="SK" lastIdx="10" clrIdx="4">
    <p:extLst>
      <p:ext uri="{19B8F6BF-5375-455C-9EA6-DF929625EA0E}">
        <p15:presenceInfo xmlns:p15="http://schemas.microsoft.com/office/powerpoint/2012/main" userId="S-1-5-21-1801674531-1897051121-839522115-20220" providerId="AD"/>
      </p:ext>
    </p:extLst>
  </p:cmAuthor>
  <p:cmAuthor id="6" name="Emilie VILLETORTE" initials="EV" lastIdx="1" clrIdx="5">
    <p:extLst>
      <p:ext uri="{19B8F6BF-5375-455C-9EA6-DF929625EA0E}">
        <p15:presenceInfo xmlns:p15="http://schemas.microsoft.com/office/powerpoint/2012/main" userId="S::evilletorte@eni.fr::60a890f2-81d8-4a9a-b988-47c91ea199b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5B258"/>
    <a:srgbClr val="2F3240"/>
    <a:srgbClr val="011F39"/>
    <a:srgbClr val="FFFFFF"/>
    <a:srgbClr val="4AA5B7"/>
    <a:srgbClr val="016B9F"/>
    <a:srgbClr val="06516F"/>
    <a:srgbClr val="AAD23B"/>
    <a:srgbClr val="3B518E"/>
    <a:srgbClr val="141E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Aucun style, aucune grill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DF18680-E054-41AD-8BC1-D1AEF772440D}" styleName="Style moyen 2 - Accentuation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Style moyen 2 - Accentuation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883" autoAdjust="0"/>
    <p:restoredTop sz="61461" autoAdjust="0"/>
  </p:normalViewPr>
  <p:slideViewPr>
    <p:cSldViewPr snapToGrid="0">
      <p:cViewPr varScale="1">
        <p:scale>
          <a:sx n="69" d="100"/>
          <a:sy n="69" d="100"/>
        </p:scale>
        <p:origin x="2058" y="-108"/>
      </p:cViewPr>
      <p:guideLst>
        <p:guide orient="horz" pos="2160"/>
        <p:guide pos="3840"/>
        <p:guide pos="277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51" d="100"/>
          <a:sy n="51" d="100"/>
        </p:scale>
        <p:origin x="271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6.fntdata"/><Relationship Id="rId21" Type="http://schemas.openxmlformats.org/officeDocument/2006/relationships/slide" Target="slides/slide17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font" Target="fonts/font14.fntdata"/><Relationship Id="rId50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font" Target="fonts/font12.fntdata"/><Relationship Id="rId53" Type="http://schemas.openxmlformats.org/officeDocument/2006/relationships/tableStyles" Target="tableStyles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font" Target="fonts/font11.fntdata"/><Relationship Id="rId52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48" Type="http://schemas.openxmlformats.org/officeDocument/2006/relationships/tags" Target="tags/tag1.xml"/><Relationship Id="rId8" Type="http://schemas.openxmlformats.org/officeDocument/2006/relationships/slide" Target="slides/slide4.xml"/><Relationship Id="rId51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handoutMaster" Target="handoutMasters/handoutMaster1.xml"/><Relationship Id="rId38" Type="http://schemas.openxmlformats.org/officeDocument/2006/relationships/font" Target="fonts/font5.fntdata"/><Relationship Id="rId46" Type="http://schemas.openxmlformats.org/officeDocument/2006/relationships/font" Target="fonts/font13.fntdata"/><Relationship Id="rId20" Type="http://schemas.openxmlformats.org/officeDocument/2006/relationships/slide" Target="slides/slide16.xml"/><Relationship Id="rId41" Type="http://schemas.openxmlformats.org/officeDocument/2006/relationships/font" Target="fonts/font8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font" Target="fonts/font3.fntdata"/><Relationship Id="rId49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/>
            </a:lvl1pPr>
          </a:lstStyle>
          <a:p>
            <a:endParaRPr lang="fr-FR">
              <a:latin typeface="Segoe UI" panose="020B0502040204020203" pitchFamily="34" charset="0"/>
            </a:endParaRP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4023992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/>
            </a:lvl1pPr>
          </a:lstStyle>
          <a:p>
            <a:fld id="{7A8EB9EB-B186-4F9A-9F85-BBB1D65C7589}" type="datetimeFigureOut">
              <a:rPr lang="fr-FR" smtClean="0">
                <a:latin typeface="Segoe UI" panose="020B0502040204020203" pitchFamily="34" charset="0"/>
              </a:rPr>
              <a:t>05/05/2023</a:t>
            </a:fld>
            <a:endParaRPr lang="fr-FR">
              <a:latin typeface="Segoe UI" panose="020B0502040204020203" pitchFamily="34" charset="0"/>
            </a:endParaRP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/>
            </a:lvl1pPr>
          </a:lstStyle>
          <a:p>
            <a:endParaRPr lang="fr-FR">
              <a:latin typeface="Segoe UI" panose="020B0502040204020203" pitchFamily="34" charset="0"/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4023992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/>
            </a:lvl1pPr>
          </a:lstStyle>
          <a:p>
            <a:fld id="{2611C90E-7C5C-4FC7-8E56-A2E921698B81}" type="slidenum">
              <a:rPr lang="fr-FR" smtClean="0">
                <a:latin typeface="Segoe UI" panose="020B0502040204020203" pitchFamily="34" charset="0"/>
              </a:rPr>
              <a:t>‹N°›</a:t>
            </a:fld>
            <a:endParaRPr lang="fr-FR"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249085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>
                <a:latin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4023992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>
                <a:latin typeface="Segoe UI" panose="020B0502040204020203" pitchFamily="34" charset="0"/>
              </a:defRPr>
            </a:lvl1pPr>
          </a:lstStyle>
          <a:p>
            <a:fld id="{E63BDECB-E14E-459C-896C-A883D5960C42}" type="datetimeFigureOut">
              <a:rPr lang="fr-FR" smtClean="0"/>
              <a:pPr/>
              <a:t>05/05/2023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75" tIns="49538" rIns="99075" bIns="49538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710407" y="4925407"/>
            <a:ext cx="5683250" cy="4029879"/>
          </a:xfrm>
          <a:prstGeom prst="rect">
            <a:avLst/>
          </a:prstGeom>
        </p:spPr>
        <p:txBody>
          <a:bodyPr vert="horz" lIns="99075" tIns="49538" rIns="99075" bIns="49538" rtlCol="0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>
                <a:latin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4023992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>
                <a:latin typeface="Segoe UI" panose="020B0502040204020203" pitchFamily="34" charset="0"/>
              </a:defRPr>
            </a:lvl1pPr>
          </a:lstStyle>
          <a:p>
            <a:fld id="{00CA5B4E-61E0-4854-9785-88AF627D622D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6780583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On est dans une application </a:t>
            </a:r>
            <a:r>
              <a:rPr lang="fr-FR" dirty="0" err="1"/>
              <a:t>WebView</a:t>
            </a:r>
            <a:r>
              <a:rPr lang="fr-FR" dirty="0"/>
              <a:t> –</a:t>
            </a:r>
          </a:p>
          <a:p>
            <a:r>
              <a:rPr lang="fr-FR" dirty="0"/>
              <a:t>-- Pas plusieurs écrans comme dans une application native</a:t>
            </a:r>
          </a:p>
          <a:p>
            <a:r>
              <a:rPr lang="fr-FR" dirty="0"/>
              <a:t>-- Rafraîchir le navigateur pour avoir accès à de nouvelles informations</a:t>
            </a:r>
          </a:p>
          <a:p>
            <a:r>
              <a:rPr lang="fr-FR" dirty="0"/>
              <a:t>--Voir comment passer des paramètres entre les pages</a:t>
            </a:r>
          </a:p>
          <a:p>
            <a:r>
              <a:rPr lang="fr-FR" dirty="0"/>
              <a:t>-- Comment gérer l’historique de navigation</a:t>
            </a:r>
          </a:p>
          <a:p>
            <a:r>
              <a:rPr lang="fr-FR" dirty="0"/>
              <a:t>-- optimisation de Ionic pour le chargement des pages avec le </a:t>
            </a:r>
            <a:r>
              <a:rPr lang="fr-FR" dirty="0" err="1"/>
              <a:t>Lazy</a:t>
            </a:r>
            <a:r>
              <a:rPr lang="fr-FR" dirty="0"/>
              <a:t> </a:t>
            </a:r>
            <a:r>
              <a:rPr lang="fr-FR" dirty="0" err="1"/>
              <a:t>Loading</a:t>
            </a:r>
            <a:r>
              <a:rPr lang="fr-FR" dirty="0"/>
              <a:t> </a:t>
            </a:r>
            <a:r>
              <a:rPr lang="fr-FR" dirty="0">
                <a:sym typeface="Wingdings" panose="05000000000000000000" pitchFamily="2" charset="2"/>
              </a:rPr>
              <a:t> Charge les pages seulement quand on y accède et pas au démarrage de l’application</a:t>
            </a:r>
          </a:p>
          <a:p>
            <a:endParaRPr lang="fr-FR" dirty="0">
              <a:sym typeface="Wingdings" panose="05000000000000000000" pitchFamily="2" charset="2"/>
            </a:endParaRP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727162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499"/>
              </a:spcBef>
              <a:spcAft>
                <a:spcPts val="1001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0" u="none" strike="noStrike" kern="1200" cap="none" spc="-1" normalizeH="0" baseline="0" noProof="0" dirty="0">
                <a:ln>
                  <a:noFill/>
                </a:ln>
                <a:solidFill>
                  <a:srgbClr val="343642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Pour récupérer</a:t>
            </a:r>
            <a:r>
              <a:rPr lang="fr-FR" sz="1200" spc="-1" dirty="0">
                <a:solidFill>
                  <a:srgbClr val="343642"/>
                </a:solidFill>
                <a:latin typeface="Segoe UI"/>
                <a:ea typeface="+mn-ea"/>
                <a:cs typeface="+mn-cs"/>
              </a:rPr>
              <a:t> les paramètres dans le contrôleur de destination, </a:t>
            </a: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499"/>
              </a:spcBef>
              <a:spcAft>
                <a:spcPts val="1001"/>
              </a:spcAft>
              <a:buClrTx/>
              <a:buSzTx/>
              <a:buFontTx/>
              <a:buNone/>
              <a:tabLst/>
              <a:defRPr/>
            </a:pPr>
            <a:r>
              <a:rPr lang="fr-FR" sz="1200" spc="-1" dirty="0">
                <a:solidFill>
                  <a:srgbClr val="343642"/>
                </a:solidFill>
                <a:latin typeface="Segoe UI"/>
                <a:ea typeface="+mn-ea"/>
                <a:cs typeface="+mn-cs"/>
              </a:rPr>
              <a:t> 	</a:t>
            </a:r>
            <a:r>
              <a:rPr lang="fr-FR" sz="1200" spc="-1" dirty="0">
                <a:solidFill>
                  <a:srgbClr val="343642"/>
                </a:solidFill>
                <a:latin typeface="Segoe UI"/>
                <a:ea typeface="+mn-ea"/>
                <a:cs typeface="+mn-cs"/>
                <a:sym typeface="Wingdings" panose="05000000000000000000" pitchFamily="2" charset="2"/>
              </a:rPr>
              <a:t> </a:t>
            </a:r>
            <a:r>
              <a:rPr lang="fr-FR" sz="1200" spc="-1" dirty="0">
                <a:solidFill>
                  <a:srgbClr val="343642"/>
                </a:solidFill>
                <a:latin typeface="Segoe UI"/>
                <a:ea typeface="+mn-ea"/>
                <a:cs typeface="+mn-cs"/>
              </a:rPr>
              <a:t>il suffit d’injecter le service </a:t>
            </a:r>
            <a:r>
              <a:rPr lang="fr-FR" sz="1200" spc="-1" dirty="0" err="1">
                <a:solidFill>
                  <a:srgbClr val="343642"/>
                </a:solidFill>
                <a:latin typeface="Segoe UI"/>
                <a:ea typeface="+mn-ea"/>
                <a:cs typeface="+mn-cs"/>
              </a:rPr>
              <a:t>ActivatedRoute</a:t>
            </a:r>
            <a:r>
              <a:rPr lang="fr-FR" sz="1200" spc="-1" dirty="0">
                <a:solidFill>
                  <a:srgbClr val="343642"/>
                </a:solidFill>
                <a:latin typeface="Segoe UI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499"/>
              </a:spcBef>
              <a:spcAft>
                <a:spcPts val="1001"/>
              </a:spcAft>
              <a:buClrTx/>
              <a:buSzTx/>
              <a:buFontTx/>
              <a:buNone/>
              <a:tabLst/>
              <a:defRPr/>
            </a:pPr>
            <a:r>
              <a:rPr lang="fr-FR" sz="1200" spc="-1" dirty="0">
                <a:solidFill>
                  <a:srgbClr val="343642"/>
                </a:solidFill>
                <a:latin typeface="Segoe UI"/>
                <a:ea typeface="+mn-ea"/>
                <a:cs typeface="+mn-cs"/>
              </a:rPr>
              <a:t>	</a:t>
            </a:r>
            <a:r>
              <a:rPr lang="fr-FR" sz="1200" spc="-1" dirty="0">
                <a:solidFill>
                  <a:srgbClr val="343642"/>
                </a:solidFill>
                <a:latin typeface="Segoe UI"/>
                <a:ea typeface="+mn-ea"/>
                <a:cs typeface="+mn-cs"/>
                <a:sym typeface="Wingdings" panose="05000000000000000000" pitchFamily="2" charset="2"/>
              </a:rPr>
              <a:t> </a:t>
            </a:r>
            <a:r>
              <a:rPr lang="fr-FR" sz="1200" spc="-1" dirty="0">
                <a:solidFill>
                  <a:srgbClr val="343642"/>
                </a:solidFill>
                <a:latin typeface="Segoe UI"/>
                <a:ea typeface="+mn-ea"/>
                <a:cs typeface="+mn-cs"/>
              </a:rPr>
              <a:t>et de souscrire à la méthode asynchrone, </a:t>
            </a: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499"/>
              </a:spcBef>
              <a:spcAft>
                <a:spcPts val="1001"/>
              </a:spcAft>
              <a:buClrTx/>
              <a:buSzTx/>
              <a:buFontTx/>
              <a:buNone/>
              <a:tabLst/>
              <a:defRPr/>
            </a:pPr>
            <a:r>
              <a:rPr lang="fr-FR" sz="1200" spc="-1" dirty="0">
                <a:solidFill>
                  <a:srgbClr val="343642"/>
                </a:solidFill>
                <a:latin typeface="Segoe UI"/>
                <a:ea typeface="+mn-ea"/>
                <a:cs typeface="+mn-cs"/>
              </a:rPr>
              <a:t>		</a:t>
            </a:r>
            <a:r>
              <a:rPr lang="fr-FR" sz="1200" spc="-1" dirty="0">
                <a:solidFill>
                  <a:srgbClr val="343642"/>
                </a:solidFill>
                <a:latin typeface="Segoe UI"/>
                <a:ea typeface="+mn-ea"/>
                <a:cs typeface="+mn-cs"/>
                <a:sym typeface="Wingdings" panose="05000000000000000000" pitchFamily="2" charset="2"/>
              </a:rPr>
              <a:t> pourquoi asynchrone </a:t>
            </a: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499"/>
              </a:spcBef>
              <a:spcAft>
                <a:spcPts val="1001"/>
              </a:spcAft>
              <a:buClrTx/>
              <a:buSzTx/>
              <a:buFontTx/>
              <a:buNone/>
              <a:tabLst/>
              <a:defRPr/>
            </a:pPr>
            <a:r>
              <a:rPr lang="fr-FR" sz="1200" spc="-1" dirty="0">
                <a:solidFill>
                  <a:srgbClr val="343642"/>
                </a:solidFill>
                <a:latin typeface="Segoe UI"/>
                <a:ea typeface="+mn-ea"/>
                <a:cs typeface="+mn-cs"/>
                <a:sym typeface="Wingdings" panose="05000000000000000000" pitchFamily="2" charset="2"/>
              </a:rPr>
              <a:t>		 car nous n’allons pas bloquer le chargement de la page, pendant que nous lisons les paramètres de l’URL</a:t>
            </a: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499"/>
              </a:spcBef>
              <a:spcAft>
                <a:spcPts val="1001"/>
              </a:spcAft>
              <a:buClrTx/>
              <a:buSzTx/>
              <a:buFontTx/>
              <a:buNone/>
              <a:tabLst/>
              <a:defRPr/>
            </a:pPr>
            <a:r>
              <a:rPr lang="fr-FR" sz="1200" spc="-1" dirty="0">
                <a:solidFill>
                  <a:srgbClr val="343642"/>
                </a:solidFill>
                <a:latin typeface="Segoe UI"/>
                <a:ea typeface="+mn-ea"/>
                <a:cs typeface="+mn-cs"/>
                <a:sym typeface="Wingdings" panose="05000000000000000000" pitchFamily="2" charset="2"/>
              </a:rPr>
              <a:t>		 la priorité est le chargement de la page (favoriser les animations)</a:t>
            </a: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499"/>
              </a:spcBef>
              <a:spcAft>
                <a:spcPts val="1001"/>
              </a:spcAft>
              <a:buClrTx/>
              <a:buSzTx/>
              <a:buFontTx/>
              <a:buNone/>
              <a:tabLst/>
              <a:defRPr/>
            </a:pPr>
            <a:r>
              <a:rPr lang="fr-FR" sz="1200" spc="-1" dirty="0">
                <a:solidFill>
                  <a:srgbClr val="343642"/>
                </a:solidFill>
                <a:latin typeface="Segoe UI"/>
                <a:ea typeface="+mn-ea"/>
                <a:cs typeface="+mn-cs"/>
                <a:sym typeface="Wingdings" panose="05000000000000000000" pitchFamily="2" charset="2"/>
              </a:rPr>
              <a:t>		 les paramètres peuvent arriver avec qqs millisecondes d’écart</a:t>
            </a:r>
            <a:endParaRPr lang="fr-FR" sz="1200" spc="-1" dirty="0">
              <a:solidFill>
                <a:srgbClr val="343642"/>
              </a:solidFill>
              <a:latin typeface="Segoe U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499"/>
              </a:spcBef>
              <a:spcAft>
                <a:spcPts val="1001"/>
              </a:spcAft>
              <a:buClrTx/>
              <a:buSzTx/>
              <a:buFontTx/>
              <a:buNone/>
              <a:tabLst/>
              <a:defRPr/>
            </a:pPr>
            <a:r>
              <a:rPr lang="fr-FR" sz="1200" spc="-1" dirty="0">
                <a:solidFill>
                  <a:srgbClr val="343642"/>
                </a:solidFill>
                <a:latin typeface="Segoe UI"/>
                <a:ea typeface="+mn-ea"/>
                <a:cs typeface="+mn-cs"/>
              </a:rPr>
              <a:t>	</a:t>
            </a:r>
            <a:r>
              <a:rPr lang="fr-FR" sz="1200" spc="-1" dirty="0">
                <a:solidFill>
                  <a:srgbClr val="343642"/>
                </a:solidFill>
                <a:latin typeface="Segoe UI"/>
                <a:ea typeface="+mn-ea"/>
                <a:cs typeface="+mn-cs"/>
                <a:sym typeface="Wingdings" panose="05000000000000000000" pitchFamily="2" charset="2"/>
              </a:rPr>
              <a:t> </a:t>
            </a:r>
            <a:r>
              <a:rPr lang="fr-FR" sz="1200" spc="-1" dirty="0">
                <a:solidFill>
                  <a:srgbClr val="343642"/>
                </a:solidFill>
                <a:latin typeface="Segoe UI"/>
                <a:ea typeface="+mn-ea"/>
                <a:cs typeface="+mn-cs"/>
              </a:rPr>
              <a:t>qui est sous la forme d’un observable, pour récupérer les paramètres </a:t>
            </a: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499"/>
              </a:spcBef>
              <a:spcAft>
                <a:spcPts val="1001"/>
              </a:spcAft>
              <a:buClrTx/>
              <a:buSzTx/>
              <a:buFontTx/>
              <a:buNone/>
              <a:tabLst/>
              <a:defRPr/>
            </a:pPr>
            <a:r>
              <a:rPr lang="fr-FR" sz="1200" spc="-1" dirty="0">
                <a:solidFill>
                  <a:srgbClr val="343642"/>
                </a:solidFill>
                <a:latin typeface="Segoe UI"/>
                <a:ea typeface="+mn-ea"/>
                <a:cs typeface="+mn-cs"/>
                <a:sym typeface="Wingdings" panose="05000000000000000000" pitchFamily="2" charset="2"/>
              </a:rPr>
              <a:t>		 </a:t>
            </a:r>
            <a:r>
              <a:rPr kumimoji="0" lang="fr-FR" sz="1200" b="0" i="0" u="none" strike="noStrike" kern="1200" cap="none" spc="-1" normalizeH="0" baseline="0" noProof="0" dirty="0">
                <a:ln>
                  <a:noFill/>
                </a:ln>
                <a:solidFill>
                  <a:srgbClr val="343642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Nous n’aurons pas une promesse mais un observable</a:t>
            </a: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499"/>
              </a:spcBef>
              <a:spcAft>
                <a:spcPts val="1001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0" u="none" strike="noStrike" kern="1200" cap="none" spc="-1" normalizeH="0" baseline="0" noProof="0" dirty="0">
                <a:ln>
                  <a:noFill/>
                </a:ln>
                <a:solidFill>
                  <a:srgbClr val="343642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		</a:t>
            </a:r>
            <a:r>
              <a:rPr kumimoji="0" lang="fr-FR" sz="1200" b="0" i="0" u="none" strike="noStrike" kern="1200" cap="none" spc="-1" normalizeH="0" baseline="0" noProof="0" dirty="0">
                <a:ln>
                  <a:noFill/>
                </a:ln>
                <a:solidFill>
                  <a:srgbClr val="343642"/>
                </a:solidFill>
                <a:effectLst/>
                <a:uLnTx/>
                <a:uFillTx/>
                <a:latin typeface="Segoe UI"/>
                <a:ea typeface="+mn-ea"/>
                <a:cs typeface="+mn-cs"/>
                <a:sym typeface="Wingdings" panose="05000000000000000000" pitchFamily="2" charset="2"/>
              </a:rPr>
              <a:t> pour permettre de transmettre et modifier les paramètres continuellement</a:t>
            </a:r>
          </a:p>
          <a:p>
            <a:endParaRPr lang="fr-F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060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492396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b="0" strike="noStrike" spc="-1" dirty="0">
                <a:solidFill>
                  <a:srgbClr val="343642"/>
                </a:solidFill>
                <a:latin typeface="Segoe UI"/>
              </a:rPr>
              <a:t>Par exemple, lorsque l’utilisateur s’est connecté et qu’il arrive sur la page d’accueil, il ne faut pas qu’il puisse revenir en arrière</a:t>
            </a:r>
          </a:p>
          <a:p>
            <a:endParaRPr lang="fr-F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50969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spc="-1" dirty="0">
                <a:solidFill>
                  <a:srgbClr val="343642"/>
                </a:solidFill>
                <a:latin typeface="Segoe UI"/>
                <a:ea typeface="+mn-ea"/>
                <a:cs typeface="+mn-cs"/>
              </a:rPr>
              <a:t>Retourner à une page précédente en dépilant la navigation </a:t>
            </a:r>
            <a:r>
              <a:rPr lang="fr-FR" sz="1200" spc="-1" dirty="0">
                <a:solidFill>
                  <a:srgbClr val="343642"/>
                </a:solidFill>
                <a:latin typeface="Segoe UI"/>
                <a:ea typeface="+mn-ea"/>
                <a:cs typeface="+mn-cs"/>
                <a:sym typeface="Wingdings" panose="05000000000000000000" pitchFamily="2" charset="2"/>
              </a:rPr>
              <a:t> dépiler la navigation jusqu’à cette page</a:t>
            </a:r>
            <a:endParaRPr lang="fr-FR" sz="1200" spc="-1" dirty="0">
              <a:solidFill>
                <a:srgbClr val="343642"/>
              </a:solidFill>
              <a:latin typeface="Segoe UI"/>
              <a:ea typeface="+mn-ea"/>
              <a:cs typeface="+mn-cs"/>
            </a:endParaRPr>
          </a:p>
          <a:p>
            <a:endParaRPr lang="fr-FR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spc="-1" dirty="0">
                <a:solidFill>
                  <a:srgbClr val="343642"/>
                </a:solidFill>
                <a:latin typeface="Segoe UI"/>
                <a:ea typeface="+mn-ea"/>
                <a:cs typeface="+mn-cs"/>
              </a:rPr>
              <a:t>Naviguer jusqu’à une page et en faire la nouvelle base de l’historique </a:t>
            </a:r>
            <a:r>
              <a:rPr lang="fr-FR" sz="1200" spc="-1" dirty="0">
                <a:solidFill>
                  <a:srgbClr val="343642"/>
                </a:solidFill>
                <a:latin typeface="Segoe UI"/>
                <a:ea typeface="+mn-ea"/>
                <a:cs typeface="+mn-cs"/>
                <a:sym typeface="Wingdings" panose="05000000000000000000" pitchFamily="2" charset="2"/>
              </a:rPr>
              <a:t> la pile d’historique de navigation est vidée et recommence à celle demandée</a:t>
            </a:r>
            <a:endParaRPr kumimoji="0" lang="fr-FR" sz="1200" b="0" i="0" u="none" strike="noStrike" kern="1200" cap="none" spc="-1" normalizeH="0" baseline="0" noProof="0" dirty="0">
              <a:ln>
                <a:noFill/>
              </a:ln>
              <a:solidFill>
                <a:srgbClr val="343642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endParaRPr lang="fr-F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74546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486160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rtl="0" eaLnBrk="1" fontAlgn="auto" latinLnBrk="0" hangingPunct="1">
              <a:lnSpc>
                <a:spcPct val="115000"/>
              </a:lnSpc>
              <a:spcBef>
                <a:spcPts val="499"/>
              </a:spcBef>
              <a:spcAft>
                <a:spcPts val="1001"/>
              </a:spcAft>
              <a:buClrTx/>
              <a:buSzTx/>
              <a:buFontTx/>
              <a:buNone/>
              <a:tabLst/>
              <a:defRPr/>
            </a:pPr>
            <a:r>
              <a:rPr lang="fr-FR" sz="1200" spc="-1" dirty="0">
                <a:solidFill>
                  <a:srgbClr val="343642"/>
                </a:solidFill>
                <a:latin typeface="Segoe UI"/>
                <a:ea typeface="+mn-ea"/>
                <a:cs typeface="+mn-cs"/>
              </a:rPr>
              <a:t>Pour des applications imposantes, cette contrainte peut amener l’application à démarrer en plusieurs secondes</a:t>
            </a:r>
          </a:p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499"/>
              </a:spcBef>
              <a:spcAft>
                <a:spcPts val="1001"/>
              </a:spcAft>
              <a:buClrTx/>
              <a:buSzTx/>
              <a:buFontTx/>
              <a:buNone/>
              <a:tabLst/>
              <a:defRPr/>
            </a:pPr>
            <a:endParaRPr lang="fr-FR" sz="1200" spc="-1" dirty="0">
              <a:solidFill>
                <a:srgbClr val="343642"/>
              </a:solidFill>
              <a:latin typeface="Segoe UI"/>
              <a:ea typeface="+mn-ea"/>
              <a:cs typeface="+mn-cs"/>
            </a:endParaRPr>
          </a:p>
          <a:p>
            <a:pPr marL="0" marR="0" lvl="0" indent="0" defTabSz="914400" rtl="0" eaLnBrk="1" fontAlgn="auto" latinLnBrk="0" hangingPunct="1">
              <a:lnSpc>
                <a:spcPct val="115000"/>
              </a:lnSpc>
              <a:spcBef>
                <a:spcPts val="499"/>
              </a:spcBef>
              <a:spcAft>
                <a:spcPts val="1001"/>
              </a:spcAft>
              <a:buClrTx/>
              <a:buSzTx/>
              <a:buFontTx/>
              <a:buNone/>
              <a:tabLst/>
              <a:defRPr/>
            </a:pPr>
            <a:r>
              <a:rPr lang="fr-FR" sz="1200" spc="-1" dirty="0">
                <a:solidFill>
                  <a:srgbClr val="343642"/>
                </a:solidFill>
                <a:latin typeface="Segoe UI"/>
                <a:ea typeface="+mn-ea"/>
                <a:cs typeface="+mn-cs"/>
              </a:rPr>
              <a:t>Ionic met donc à disposition une méthode de </a:t>
            </a:r>
            <a:r>
              <a:rPr lang="fr-FR" sz="1200" spc="-1" dirty="0" err="1">
                <a:solidFill>
                  <a:srgbClr val="343642"/>
                </a:solidFill>
                <a:latin typeface="Segoe UI"/>
                <a:ea typeface="+mn-ea"/>
                <a:cs typeface="+mn-cs"/>
              </a:rPr>
              <a:t>Lazy</a:t>
            </a:r>
            <a:r>
              <a:rPr lang="fr-FR" sz="1200" spc="-1" dirty="0">
                <a:solidFill>
                  <a:srgbClr val="343642"/>
                </a:solidFill>
                <a:latin typeface="Segoe UI"/>
                <a:ea typeface="+mn-ea"/>
                <a:cs typeface="+mn-cs"/>
              </a:rPr>
              <a:t> </a:t>
            </a:r>
            <a:r>
              <a:rPr lang="fr-FR" sz="1200" spc="-1" dirty="0" err="1">
                <a:solidFill>
                  <a:srgbClr val="343642"/>
                </a:solidFill>
                <a:latin typeface="Segoe UI"/>
                <a:ea typeface="+mn-ea"/>
                <a:cs typeface="+mn-cs"/>
              </a:rPr>
              <a:t>Loading</a:t>
            </a:r>
            <a:r>
              <a:rPr lang="fr-FR" sz="1200" spc="-1" dirty="0">
                <a:solidFill>
                  <a:srgbClr val="343642"/>
                </a:solidFill>
                <a:latin typeface="Segoe UI"/>
                <a:ea typeface="+mn-ea"/>
                <a:cs typeface="+mn-cs"/>
              </a:rPr>
              <a:t> permettant de charger les pages au fur et à mesure</a:t>
            </a:r>
          </a:p>
          <a:p>
            <a:r>
              <a:rPr lang="fr-FR" dirty="0"/>
              <a:t>	</a:t>
            </a:r>
            <a:r>
              <a:rPr lang="fr-FR" b="1" dirty="0"/>
              <a:t>+</a:t>
            </a:r>
            <a:r>
              <a:rPr lang="fr-FR" dirty="0">
                <a:sym typeface="Wingdings" panose="05000000000000000000" pitchFamily="2" charset="2"/>
              </a:rPr>
              <a:t> l’application démarre rapidement</a:t>
            </a:r>
          </a:p>
          <a:p>
            <a:r>
              <a:rPr lang="fr-FR" dirty="0">
                <a:sym typeface="Wingdings" panose="05000000000000000000" pitchFamily="2" charset="2"/>
              </a:rPr>
              <a:t>	</a:t>
            </a:r>
            <a:r>
              <a:rPr lang="fr-FR" b="1" dirty="0">
                <a:sym typeface="Wingdings" panose="05000000000000000000" pitchFamily="2" charset="2"/>
              </a:rPr>
              <a:t>-</a:t>
            </a:r>
            <a:r>
              <a:rPr lang="fr-FR" b="0" dirty="0">
                <a:sym typeface="Wingdings" panose="05000000000000000000" pitchFamily="2" charset="2"/>
              </a:rPr>
              <a:t> quand on utilise la navigation, il y aura un temps de latence pour charger la page</a:t>
            </a:r>
          </a:p>
          <a:p>
            <a:r>
              <a:rPr lang="fr-FR" b="0" dirty="0">
                <a:sym typeface="Wingdings" panose="05000000000000000000" pitchFamily="2" charset="2"/>
              </a:rPr>
              <a:t>	 c’est une astuce mais ce n’est pas une solution miracle.</a:t>
            </a:r>
            <a:endParaRPr lang="fr-FR" b="1" dirty="0"/>
          </a:p>
          <a:p>
            <a:endParaRPr lang="fr-F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36809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Wingdings" panose="05000000000000000000" pitchFamily="2" charset="2"/>
              <a:buChar char="à"/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Si nous prenons l’exemple du routage ‘</a:t>
            </a:r>
            <a:r>
              <a:rPr lang="fr-FR" i="1" dirty="0">
                <a:latin typeface="Segoe UI" panose="020B0502040204020203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home</a:t>
            </a: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’ </a:t>
            </a:r>
          </a:p>
          <a:p>
            <a:pPr marL="628650" lvl="1" indent="-171450">
              <a:buFont typeface="Wingdings" panose="05000000000000000000" pitchFamily="2" charset="2"/>
              <a:buChar char="à"/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Nous n’allons pas directement sur un composant mais sur une méthode : </a:t>
            </a:r>
            <a:r>
              <a:rPr lang="fr-FR" sz="1200" b="1" dirty="0" err="1">
                <a:solidFill>
                  <a:srgbClr val="9CDCF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loadComponent</a:t>
            </a:r>
            <a:r>
              <a:rPr lang="fr-FR" sz="1200" b="1" dirty="0">
                <a:solidFill>
                  <a:srgbClr val="9CDCF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()</a:t>
            </a:r>
            <a:r>
              <a:rPr lang="fr-FR" sz="1200" dirty="0">
                <a:solidFill>
                  <a:srgbClr val="9CDCF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  <a:p>
            <a:pPr marL="628650" lvl="1" indent="-171450">
              <a:buFont typeface="Wingdings" panose="05000000000000000000" pitchFamily="2" charset="2"/>
              <a:buChar char="à"/>
            </a:pPr>
            <a:r>
              <a:rPr lang="fr-FR" dirty="0">
                <a:solidFill>
                  <a:srgbClr val="D4D4D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Elle permet de retrouver le composant à charger</a:t>
            </a:r>
          </a:p>
          <a:p>
            <a:pPr marL="628650" lvl="1" indent="-171450">
              <a:buFont typeface="Wingdings" panose="05000000000000000000" pitchFamily="2" charset="2"/>
              <a:buChar char="à"/>
            </a:pPr>
            <a:r>
              <a:rPr lang="fr-FR" b="0" dirty="0">
                <a:latin typeface="Segoe UI" panose="020B0502040204020203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Montre bien le chargement asynchrone avec le </a:t>
            </a:r>
            <a:r>
              <a:rPr lang="fr-FR" b="0" dirty="0" err="1">
                <a:latin typeface="Segoe UI" panose="020B0502040204020203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then</a:t>
            </a:r>
            <a:r>
              <a:rPr lang="fr-FR" b="0" dirty="0">
                <a:latin typeface="Segoe UI" panose="020B0502040204020203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()</a:t>
            </a:r>
            <a:endParaRPr lang="fr-FR" dirty="0">
              <a:solidFill>
                <a:srgbClr val="D4D4D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628650" lvl="1" indent="-171450">
              <a:buFont typeface="Wingdings" panose="05000000000000000000" pitchFamily="2" charset="2"/>
              <a:buChar char="à"/>
            </a:pPr>
            <a:r>
              <a:rPr lang="fr-FR" dirty="0">
                <a:solidFill>
                  <a:srgbClr val="D4D4D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Tant que l’URL demandée n’est pas ‘</a:t>
            </a:r>
            <a:r>
              <a:rPr lang="fr-FR" i="1" dirty="0">
                <a:solidFill>
                  <a:srgbClr val="D4D4D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home</a:t>
            </a:r>
            <a:r>
              <a:rPr lang="fr-FR" dirty="0">
                <a:solidFill>
                  <a:srgbClr val="D4D4D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’ le composant  ‘</a:t>
            </a:r>
            <a:r>
              <a:rPr lang="fr-FR" sz="1200" b="1" dirty="0" err="1">
                <a:solidFill>
                  <a:srgbClr val="CE917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HomePage</a:t>
            </a:r>
            <a:r>
              <a:rPr lang="fr-FR" sz="1200" dirty="0">
                <a:solidFill>
                  <a:srgbClr val="CE917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’ n’est pas chargé.</a:t>
            </a:r>
          </a:p>
        </p:txBody>
      </p:sp>
    </p:spTree>
    <p:extLst>
      <p:ext uri="{BB962C8B-B14F-4D97-AF65-F5344CB8AC3E}">
        <p14:creationId xmlns:p14="http://schemas.microsoft.com/office/powerpoint/2010/main" val="42607288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 </a:t>
            </a:r>
            <a:r>
              <a:rPr lang="fr-FR" dirty="0"/>
              <a:t>Une fois l'application démarrée </a:t>
            </a:r>
          </a:p>
          <a:p>
            <a:r>
              <a:rPr lang="fr-FR" dirty="0">
                <a:sym typeface="Wingdings" panose="05000000000000000000" pitchFamily="2" charset="2"/>
              </a:rPr>
              <a:t> </a:t>
            </a:r>
            <a:r>
              <a:rPr lang="fr-FR" dirty="0"/>
              <a:t>et </a:t>
            </a:r>
            <a:r>
              <a:rPr lang="fr-FR" b="1" dirty="0"/>
              <a:t>pour éviter la latence de chargement des "</a:t>
            </a:r>
            <a:r>
              <a:rPr lang="fr-FR" b="1" dirty="0" err="1"/>
              <a:t>Lazy</a:t>
            </a:r>
            <a:r>
              <a:rPr lang="fr-FR" b="1" dirty="0"/>
              <a:t> </a:t>
            </a:r>
            <a:r>
              <a:rPr lang="fr-FR" b="1" dirty="0" err="1"/>
              <a:t>Loaded</a:t>
            </a:r>
            <a:r>
              <a:rPr lang="fr-FR" b="1" dirty="0"/>
              <a:t> Routes"</a:t>
            </a:r>
            <a:r>
              <a:rPr lang="fr-FR" dirty="0"/>
              <a:t>, </a:t>
            </a:r>
          </a:p>
          <a:p>
            <a:r>
              <a:rPr lang="fr-FR" dirty="0">
                <a:sym typeface="Wingdings" panose="05000000000000000000" pitchFamily="2" charset="2"/>
              </a:rPr>
              <a:t> </a:t>
            </a:r>
            <a:r>
              <a:rPr lang="fr-FR" dirty="0"/>
              <a:t>il est possible de configurer la stratégie de </a:t>
            </a:r>
            <a:r>
              <a:rPr lang="fr-FR" dirty="0" err="1"/>
              <a:t>loading</a:t>
            </a:r>
            <a:r>
              <a:rPr lang="fr-FR" dirty="0"/>
              <a:t> pour </a:t>
            </a:r>
            <a:r>
              <a:rPr lang="fr-FR" b="0" dirty="0"/>
              <a:t>précharger tous les composants </a:t>
            </a:r>
            <a:r>
              <a:rPr lang="fr-FR" b="1" dirty="0"/>
              <a:t>"</a:t>
            </a:r>
            <a:r>
              <a:rPr lang="fr-FR" sz="1200" b="1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PreloadAllModules</a:t>
            </a:r>
            <a:r>
              <a:rPr lang="fr-FR" b="1" dirty="0"/>
              <a:t>" </a:t>
            </a:r>
            <a:r>
              <a:rPr lang="fr-FR" b="0" dirty="0"/>
              <a:t>juste après le démarrage de l'application.</a:t>
            </a:r>
          </a:p>
          <a:p>
            <a:endParaRPr lang="fr-FR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115000"/>
              </a:lnSpc>
              <a:spcBef>
                <a:spcPts val="499"/>
              </a:spcBef>
              <a:spcAft>
                <a:spcPts val="1001"/>
              </a:spcAft>
              <a:buClrTx/>
              <a:buSzTx/>
              <a:buFontTx/>
              <a:buNone/>
              <a:tabLst/>
              <a:defRPr/>
            </a:pPr>
            <a:r>
              <a:rPr lang="fr-FR" sz="1200" spc="-1" dirty="0">
                <a:solidFill>
                  <a:srgbClr val="343642"/>
                </a:solidFill>
                <a:latin typeface="Segoe UI"/>
                <a:ea typeface="DejaVu Sans"/>
                <a:cs typeface="DejaVu Sans"/>
              </a:rPr>
              <a:t>Avec le </a:t>
            </a:r>
            <a:r>
              <a:rPr lang="fr-FR" sz="1200" spc="-1" dirty="0" err="1">
                <a:solidFill>
                  <a:srgbClr val="343642"/>
                </a:solidFill>
                <a:latin typeface="Segoe UI"/>
                <a:ea typeface="DejaVu Sans"/>
                <a:cs typeface="DejaVu Sans"/>
              </a:rPr>
              <a:t>Lazy</a:t>
            </a:r>
            <a:r>
              <a:rPr lang="fr-FR" sz="1200" spc="-1" dirty="0">
                <a:solidFill>
                  <a:srgbClr val="343642"/>
                </a:solidFill>
                <a:latin typeface="Segoe UI"/>
                <a:ea typeface="DejaVu Sans"/>
                <a:cs typeface="DejaVu Sans"/>
              </a:rPr>
              <a:t> </a:t>
            </a:r>
            <a:r>
              <a:rPr lang="fr-FR" sz="1200" spc="-1" dirty="0" err="1">
                <a:solidFill>
                  <a:srgbClr val="343642"/>
                </a:solidFill>
                <a:latin typeface="Segoe UI"/>
                <a:ea typeface="DejaVu Sans"/>
                <a:cs typeface="DejaVu Sans"/>
              </a:rPr>
              <a:t>loading</a:t>
            </a:r>
            <a:r>
              <a:rPr lang="fr-FR" sz="1200" spc="-1" dirty="0">
                <a:solidFill>
                  <a:srgbClr val="343642"/>
                </a:solidFill>
                <a:latin typeface="Segoe UI"/>
                <a:ea typeface="DejaVu Sans"/>
                <a:cs typeface="DejaVu Sans"/>
              </a:rPr>
              <a:t>, une hiérarchie est créée et demande de la rigueur sur le nommage des routes</a:t>
            </a:r>
          </a:p>
          <a:p>
            <a:pPr marL="628650" marR="0" lvl="1" indent="-171450" defTabSz="914400" rtl="0" eaLnBrk="1" fontAlgn="auto" latinLnBrk="0" hangingPunct="1">
              <a:lnSpc>
                <a:spcPct val="115000"/>
              </a:lnSpc>
              <a:spcBef>
                <a:spcPts val="499"/>
              </a:spcBef>
              <a:spcAft>
                <a:spcPts val="1001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sz="1200" spc="-1" dirty="0">
                <a:solidFill>
                  <a:srgbClr val="343642"/>
                </a:solidFill>
                <a:latin typeface="Segoe UI"/>
                <a:ea typeface="DejaVu Sans"/>
                <a:cs typeface="DejaVu Sans"/>
              </a:rPr>
              <a:t>C’est également la clé d’une application comportant beaucoup de pages et de composants; qui reste rapide à se lancer</a:t>
            </a:r>
          </a:p>
          <a:p>
            <a:endParaRPr lang="fr-F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6270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4658631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355269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Une application Ionic est technologie d’application de Single Page</a:t>
            </a:r>
          </a:p>
          <a:p>
            <a:r>
              <a:rPr lang="fr-FR" dirty="0">
                <a:sym typeface="Wingdings" panose="05000000000000000000" pitchFamily="2" charset="2"/>
              </a:rPr>
              <a:t></a:t>
            </a:r>
            <a:r>
              <a:rPr lang="fr-FR" dirty="0"/>
              <a:t>avec simulation de la navigation </a:t>
            </a:r>
            <a:r>
              <a:rPr lang="fr-FR" dirty="0">
                <a:sym typeface="Wingdings" panose="05000000000000000000" pitchFamily="2" charset="2"/>
              </a:rPr>
              <a:t> en modifiant le DOM dynamiquement</a:t>
            </a:r>
            <a:endParaRPr lang="fr-FR" dirty="0"/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fr-FR" dirty="0">
                <a:sym typeface="Wingdings" panose="05000000000000000000" pitchFamily="2" charset="2"/>
              </a:rPr>
              <a:t>Le but est d’</a:t>
            </a:r>
            <a:r>
              <a:rPr lang="fr-FR" dirty="0"/>
              <a:t>éviter la perte d’information</a:t>
            </a:r>
            <a:endParaRPr lang="fr-F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51623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560" lvl="1" indent="0">
              <a:spcBef>
                <a:spcPts val="1001"/>
              </a:spcBef>
              <a:buClr>
                <a:srgbClr val="004358"/>
              </a:buClr>
              <a:buFont typeface="Arial"/>
              <a:buNone/>
            </a:pPr>
            <a:endParaRPr lang="fr-FR" spc="-1" dirty="0">
              <a:solidFill>
                <a:srgbClr val="343642"/>
              </a:solidFill>
              <a:latin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22304002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84932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Regardons de plus prêt les fichiers </a:t>
            </a:r>
            <a:r>
              <a:rPr kumimoji="0" lang="fr-FR" sz="1200" b="1" i="0" u="none" strike="noStrike" kern="1200" cap="none" spc="-1" normalizeH="0" baseline="0" noProof="0" dirty="0" err="1">
                <a:ln>
                  <a:noFill/>
                </a:ln>
                <a:solidFill>
                  <a:srgbClr val="343642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app.route.ts</a:t>
            </a:r>
            <a:r>
              <a:rPr kumimoji="0" lang="fr-FR" sz="1200" b="1" i="0" u="none" strike="noStrike" kern="1200" cap="none" spc="-1" normalizeH="0" baseline="0" noProof="0" dirty="0">
                <a:ln>
                  <a:noFill/>
                </a:ln>
                <a:solidFill>
                  <a:srgbClr val="343642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  <a:r>
              <a:rPr kumimoji="0" lang="fr-FR" sz="1200" b="0" i="0" u="none" strike="noStrike" kern="1200" cap="none" spc="-1" normalizeH="0" baseline="0" noProof="0" dirty="0">
                <a:ln>
                  <a:noFill/>
                </a:ln>
                <a:solidFill>
                  <a:srgbClr val="343642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et</a:t>
            </a:r>
            <a:r>
              <a:rPr kumimoji="0" lang="fr-FR" sz="1200" b="1" i="0" u="none" strike="noStrike" kern="1200" cap="none" spc="-1" normalizeH="0" baseline="0" noProof="0" dirty="0">
                <a:ln>
                  <a:noFill/>
                </a:ln>
                <a:solidFill>
                  <a:srgbClr val="343642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 </a:t>
            </a:r>
            <a:r>
              <a:rPr kumimoji="0" lang="fr-FR" sz="1200" b="1" i="0" u="none" strike="noStrike" kern="1200" cap="none" spc="-1" normalizeH="0" baseline="0" noProof="0" dirty="0" err="1">
                <a:ln>
                  <a:noFill/>
                </a:ln>
                <a:solidFill>
                  <a:srgbClr val="343642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main.ts</a:t>
            </a:r>
            <a:endParaRPr lang="fr-FR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fr-FR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On retrouve Routes qui fait parti de </a:t>
            </a:r>
            <a:r>
              <a:rPr lang="fr-FR" dirty="0" err="1">
                <a:latin typeface="Segoe UI" panose="020B0502040204020203" pitchFamily="34" charset="0"/>
                <a:cs typeface="Segoe UI" panose="020B0502040204020203" pitchFamily="34" charset="0"/>
              </a:rPr>
              <a:t>RouterModule</a:t>
            </a: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 qui est le module </a:t>
            </a:r>
            <a:r>
              <a:rPr lang="fr-FR" dirty="0" err="1">
                <a:latin typeface="Segoe UI" panose="020B0502040204020203" pitchFamily="34" charset="0"/>
                <a:cs typeface="Segoe UI" panose="020B0502040204020203" pitchFamily="34" charset="0"/>
              </a:rPr>
              <a:t>Angular</a:t>
            </a: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 pour gérer la navigation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800" b="1" dirty="0">
                <a:solidFill>
                  <a:srgbClr val="FF0000"/>
                </a:solidFill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Routes</a:t>
            </a:r>
            <a:r>
              <a:rPr lang="fr-FR" sz="18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permet de déclarer les règles de redirection.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8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Pour l’utiliser il faut déclarer le provider dans </a:t>
            </a:r>
            <a:r>
              <a:rPr lang="fr-FR" sz="1800" dirty="0" err="1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main.ts</a:t>
            </a:r>
            <a:r>
              <a:rPr lang="fr-FR" sz="18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: </a:t>
            </a:r>
            <a:r>
              <a:rPr lang="fr-FR" sz="1800" dirty="0" err="1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provideRouter</a:t>
            </a:r>
            <a:r>
              <a:rPr lang="fr-FR" sz="18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(routes) et l’import de </a:t>
            </a:r>
          </a:p>
          <a:p>
            <a:endParaRPr lang="fr-FR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fr-FR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Le </a:t>
            </a:r>
            <a:r>
              <a:rPr lang="fr-FR" dirty="0" err="1">
                <a:latin typeface="Segoe UI" panose="020B0502040204020203" pitchFamily="34" charset="0"/>
                <a:cs typeface="Segoe UI" panose="020B0502040204020203" pitchFamily="34" charset="0"/>
              </a:rPr>
              <a:t>RouterModule</a:t>
            </a: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 est injecté au Runtime avec Ionic</a:t>
            </a:r>
          </a:p>
          <a:p>
            <a:endParaRPr lang="fr-FR" sz="1200" b="1" dirty="0">
              <a:solidFill>
                <a:srgbClr val="D4D4D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fr-FR" sz="1200" b="0" dirty="0">
                <a:solidFill>
                  <a:srgbClr val="D4D4D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Par défaut; il existe 2 routes :</a:t>
            </a:r>
          </a:p>
          <a:p>
            <a:pPr marL="228600" indent="-228600">
              <a:buFont typeface="+mj-lt"/>
              <a:buAutoNum type="arabicPeriod"/>
            </a:pPr>
            <a:r>
              <a:rPr lang="fr-FR" sz="1200" b="1" dirty="0">
                <a:solidFill>
                  <a:srgbClr val="CE917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‘’ </a:t>
            </a:r>
            <a:r>
              <a:rPr lang="fr-FR" sz="1200" dirty="0">
                <a:solidFill>
                  <a:srgbClr val="CE9178"/>
                </a:solidFill>
                <a:latin typeface="Segoe UI" panose="020B0502040204020203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 qui dit que depuis la racine on se redirige toujours vers ‘</a:t>
            </a:r>
            <a:r>
              <a:rPr lang="fr-FR" sz="1200" b="1" dirty="0">
                <a:solidFill>
                  <a:srgbClr val="CE9178"/>
                </a:solidFill>
                <a:latin typeface="Segoe UI" panose="020B0502040204020203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home</a:t>
            </a:r>
            <a:r>
              <a:rPr lang="fr-FR" sz="1200" dirty="0">
                <a:solidFill>
                  <a:srgbClr val="CE9178"/>
                </a:solidFill>
                <a:latin typeface="Segoe UI" panose="020B0502040204020203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’</a:t>
            </a:r>
          </a:p>
          <a:p>
            <a:pPr marL="228600" indent="-228600">
              <a:buFont typeface="+mj-lt"/>
              <a:buAutoNum type="arabicPeriod"/>
            </a:pPr>
            <a:r>
              <a:rPr lang="fr-FR" sz="1200" dirty="0">
                <a:solidFill>
                  <a:srgbClr val="CE9178"/>
                </a:solidFill>
                <a:latin typeface="Segoe UI" panose="020B0502040204020203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Qui charge le composant : </a:t>
            </a:r>
            <a:r>
              <a:rPr lang="fr-FR" sz="1200" b="1" dirty="0" err="1">
                <a:solidFill>
                  <a:srgbClr val="DCDCAA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loadComponent</a:t>
            </a:r>
            <a:r>
              <a:rPr lang="fr-FR" sz="1200" b="0" dirty="0">
                <a:solidFill>
                  <a:srgbClr val="9CDCFE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  <a:r>
              <a:rPr lang="fr-FR" sz="1200" b="0" dirty="0">
                <a:solidFill>
                  <a:srgbClr val="D4D4D4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() </a:t>
            </a:r>
            <a:r>
              <a:rPr lang="fr-FR" sz="1200" b="0" dirty="0">
                <a:solidFill>
                  <a:srgbClr val="569CD6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=&gt;</a:t>
            </a:r>
            <a:r>
              <a:rPr lang="fr-FR" sz="1200" b="0" dirty="0">
                <a:solidFill>
                  <a:srgbClr val="D4D4D4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fr-FR" sz="1200" b="0" dirty="0">
                <a:solidFill>
                  <a:srgbClr val="569CD6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import</a:t>
            </a:r>
            <a:r>
              <a:rPr lang="fr-FR" sz="1200" b="0" dirty="0">
                <a:solidFill>
                  <a:srgbClr val="D4D4D4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(</a:t>
            </a:r>
            <a:r>
              <a:rPr lang="fr-FR" sz="1200" b="0" dirty="0">
                <a:solidFill>
                  <a:srgbClr val="CE9178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'./home/</a:t>
            </a:r>
            <a:r>
              <a:rPr lang="fr-FR" sz="1200" b="0" dirty="0" err="1">
                <a:solidFill>
                  <a:srgbClr val="CE9178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home.page</a:t>
            </a:r>
            <a:r>
              <a:rPr lang="fr-FR" sz="1200" b="0" dirty="0">
                <a:solidFill>
                  <a:srgbClr val="CE9178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’</a:t>
            </a:r>
            <a:r>
              <a:rPr lang="fr-FR" sz="1200" b="0" dirty="0">
                <a:solidFill>
                  <a:srgbClr val="D4D4D4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).</a:t>
            </a:r>
            <a:r>
              <a:rPr lang="fr-FR" sz="1200" b="0" dirty="0" err="1">
                <a:solidFill>
                  <a:srgbClr val="DCDCAA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then</a:t>
            </a:r>
            <a:r>
              <a:rPr lang="fr-FR" sz="1200" b="0" dirty="0">
                <a:solidFill>
                  <a:srgbClr val="D4D4D4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((</a:t>
            </a:r>
            <a:r>
              <a:rPr lang="fr-FR" sz="1200" b="0" dirty="0">
                <a:solidFill>
                  <a:srgbClr val="9CDCFE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m</a:t>
            </a:r>
            <a:r>
              <a:rPr lang="fr-FR" sz="1200" b="0" dirty="0">
                <a:solidFill>
                  <a:srgbClr val="D4D4D4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) </a:t>
            </a:r>
            <a:r>
              <a:rPr lang="fr-FR" sz="1200" b="0" dirty="0">
                <a:solidFill>
                  <a:srgbClr val="569CD6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=&gt;</a:t>
            </a:r>
            <a:r>
              <a:rPr lang="fr-FR" sz="1200" b="0" dirty="0">
                <a:solidFill>
                  <a:srgbClr val="D4D4D4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fr-FR" sz="1200" b="0" dirty="0" err="1">
                <a:solidFill>
                  <a:srgbClr val="9CDCFE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m</a:t>
            </a:r>
            <a:r>
              <a:rPr lang="fr-FR" sz="1200" b="0" dirty="0" err="1">
                <a:solidFill>
                  <a:srgbClr val="D4D4D4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  <a:r>
              <a:rPr lang="fr-FR" sz="1200" b="0" dirty="0" err="1">
                <a:solidFill>
                  <a:srgbClr val="9CDCFE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HomePage</a:t>
            </a:r>
            <a:r>
              <a:rPr lang="fr-FR" sz="1200" b="0" dirty="0">
                <a:solidFill>
                  <a:srgbClr val="D4D4D4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  <a:r>
              <a:rPr lang="fr-FR" sz="1200" b="1" dirty="0">
                <a:solidFill>
                  <a:srgbClr val="D4D4D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  <a:p>
            <a:pPr marL="228600" indent="-228600">
              <a:buFont typeface="+mj-lt"/>
              <a:buAutoNum type="arabicPeriod"/>
            </a:pPr>
            <a:endParaRPr lang="fr-FR" sz="1200" b="1" dirty="0">
              <a:solidFill>
                <a:srgbClr val="D4D4D4"/>
              </a:solidFill>
              <a:latin typeface="Segoe UI" panose="020B0502040204020203" pitchFamily="34" charset="0"/>
              <a:cs typeface="Segoe UI" panose="020B0502040204020203" pitchFamily="34" charset="0"/>
              <a:sym typeface="Wingdings" panose="05000000000000000000" pitchFamily="2" charset="2"/>
            </a:endParaRPr>
          </a:p>
          <a:p>
            <a:pPr marL="0" indent="0">
              <a:buFont typeface="+mj-lt"/>
              <a:buNone/>
            </a:pPr>
            <a:r>
              <a:rPr lang="fr-FR" sz="1200" dirty="0">
                <a:solidFill>
                  <a:srgbClr val="D4D4D4"/>
                </a:solidFill>
                <a:latin typeface="Segoe UI" panose="020B0502040204020203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 permet le </a:t>
            </a:r>
            <a:r>
              <a:rPr lang="fr-FR" sz="1200" dirty="0" err="1">
                <a:solidFill>
                  <a:srgbClr val="D4D4D4"/>
                </a:solidFill>
                <a:latin typeface="Segoe UI" panose="020B0502040204020203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Lazy</a:t>
            </a:r>
            <a:r>
              <a:rPr lang="fr-FR" sz="1200" dirty="0">
                <a:solidFill>
                  <a:srgbClr val="D4D4D4"/>
                </a:solidFill>
                <a:latin typeface="Segoe UI" panose="020B0502040204020203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 </a:t>
            </a:r>
            <a:r>
              <a:rPr lang="fr-FR" sz="1200" dirty="0" err="1">
                <a:solidFill>
                  <a:srgbClr val="D4D4D4"/>
                </a:solidFill>
                <a:latin typeface="Segoe UI" panose="020B0502040204020203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Loading</a:t>
            </a:r>
            <a:r>
              <a:rPr lang="fr-FR" sz="1200" dirty="0">
                <a:solidFill>
                  <a:srgbClr val="D4D4D4"/>
                </a:solidFill>
                <a:latin typeface="Segoe UI" panose="020B0502040204020203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 par défaut (détaillé plus loin)</a:t>
            </a:r>
            <a:endParaRPr lang="fr-FR" sz="1200" dirty="0">
              <a:solidFill>
                <a:srgbClr val="CE9178"/>
              </a:solidFill>
              <a:latin typeface="Segoe UI" panose="020B0502040204020203" pitchFamily="34" charset="0"/>
              <a:cs typeface="Segoe UI" panose="020B0502040204020203" pitchFamily="34" charset="0"/>
              <a:sym typeface="Wingdings" panose="05000000000000000000" pitchFamily="2" charset="2"/>
            </a:endParaRPr>
          </a:p>
          <a:p>
            <a:pPr marL="228600" indent="-228600">
              <a:buFont typeface="+mj-lt"/>
              <a:buAutoNum type="arabicPeriod"/>
            </a:pPr>
            <a:endParaRPr lang="fr-FR" sz="1200" b="0" dirty="0">
              <a:solidFill>
                <a:srgbClr val="CE9178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28600" indent="-228600">
              <a:buFont typeface="+mj-lt"/>
              <a:buAutoNum type="arabicPeriod"/>
            </a:pPr>
            <a:endParaRPr lang="fr-FR" sz="1200" b="0" dirty="0">
              <a:solidFill>
                <a:srgbClr val="CE9178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Font typeface="+mj-lt"/>
              <a:buNone/>
            </a:pPr>
            <a:r>
              <a:rPr lang="fr-FR" sz="1200" b="0" dirty="0">
                <a:solidFill>
                  <a:srgbClr val="CE917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Mécanisme similaire à ceux de Java ou PHP côté serveur mais côté client</a:t>
            </a:r>
          </a:p>
          <a:p>
            <a:pPr marL="0" indent="0">
              <a:buFont typeface="+mj-lt"/>
              <a:buNone/>
            </a:pPr>
            <a:endParaRPr lang="fr-FR" b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fr-F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86981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En choisissant un composant de type page :</a:t>
            </a:r>
          </a:p>
          <a:p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		- Vous aurez la navigation par défaut</a:t>
            </a:r>
          </a:p>
          <a:p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		- l'import des modules principaux : </a:t>
            </a:r>
            <a:r>
              <a:rPr lang="fr-FR" dirty="0" err="1">
                <a:latin typeface="Segoe UI" panose="020B0502040204020203" pitchFamily="34" charset="0"/>
                <a:cs typeface="Segoe UI" panose="020B0502040204020203" pitchFamily="34" charset="0"/>
              </a:rPr>
              <a:t>IonicModule</a:t>
            </a: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fr-FR" dirty="0" err="1">
                <a:latin typeface="Segoe UI" panose="020B0502040204020203" pitchFamily="34" charset="0"/>
                <a:cs typeface="Segoe UI" panose="020B0502040204020203" pitchFamily="34" charset="0"/>
              </a:rPr>
              <a:t>CommonModule</a:t>
            </a: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 et </a:t>
            </a:r>
            <a:r>
              <a:rPr lang="fr-FR" dirty="0" err="1">
                <a:latin typeface="Segoe UI" panose="020B0502040204020203" pitchFamily="34" charset="0"/>
                <a:cs typeface="Segoe UI" panose="020B0502040204020203" pitchFamily="34" charset="0"/>
              </a:rPr>
              <a:t>FormsModule</a:t>
            </a:r>
            <a:endParaRPr lang="fr-FR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fr-F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40524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20924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297302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rtl="0" eaLnBrk="1" fontAlgn="auto" latinLnBrk="0" hangingPunct="1">
              <a:lnSpc>
                <a:spcPct val="115000"/>
              </a:lnSpc>
              <a:spcBef>
                <a:spcPts val="499"/>
              </a:spcBef>
              <a:spcAft>
                <a:spcPts val="1001"/>
              </a:spcAft>
              <a:buClrTx/>
              <a:buSzTx/>
              <a:buFontTx/>
              <a:buNone/>
              <a:tabLst/>
              <a:defRPr/>
            </a:pPr>
            <a:r>
              <a:rPr lang="fr-FR" sz="1200" spc="-1" dirty="0">
                <a:solidFill>
                  <a:srgbClr val="343642"/>
                </a:solidFill>
                <a:latin typeface="Segoe UI"/>
                <a:ea typeface="DejaVu Sans"/>
                <a:cs typeface="DejaVu Sans"/>
              </a:rPr>
              <a:t>Il est souvent nécessaire de passer des paramètres entre les pages :</a:t>
            </a:r>
          </a:p>
          <a:p>
            <a:pPr marL="628650" marR="0" lvl="1" indent="-171450" defTabSz="914400" rtl="0" eaLnBrk="1" fontAlgn="auto" latinLnBrk="0" hangingPunct="1">
              <a:lnSpc>
                <a:spcPct val="115000"/>
              </a:lnSpc>
              <a:spcBef>
                <a:spcPts val="499"/>
              </a:spcBef>
              <a:spcAft>
                <a:spcPts val="1001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fr-FR" sz="1200" b="0" i="0" u="none" strike="noStrike" kern="1200" cap="none" spc="-1" normalizeH="0" baseline="0" noProof="0" dirty="0">
                <a:ln>
                  <a:noFill/>
                </a:ln>
                <a:solidFill>
                  <a:srgbClr val="343642"/>
                </a:solidFill>
                <a:effectLst/>
                <a:uLnTx/>
                <a:uFillTx/>
                <a:latin typeface="Segoe UI"/>
                <a:ea typeface="DejaVu Sans"/>
                <a:cs typeface="DejaVu Sans"/>
              </a:rPr>
              <a:t>Identifiant de l’article à afficher</a:t>
            </a:r>
          </a:p>
          <a:p>
            <a:pPr marL="628650" marR="0" lvl="1" indent="-171450" defTabSz="914400" rtl="0" eaLnBrk="1" fontAlgn="auto" latinLnBrk="0" hangingPunct="1">
              <a:lnSpc>
                <a:spcPct val="115000"/>
              </a:lnSpc>
              <a:spcBef>
                <a:spcPts val="499"/>
              </a:spcBef>
              <a:spcAft>
                <a:spcPts val="1001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sz="1200" spc="-1" noProof="0" dirty="0">
                <a:solidFill>
                  <a:srgbClr val="343642"/>
                </a:solidFill>
                <a:latin typeface="Segoe UI"/>
                <a:ea typeface="DejaVu Sans"/>
                <a:cs typeface="DejaVu Sans"/>
              </a:rPr>
              <a:t>Mode création ou édition</a:t>
            </a:r>
          </a:p>
          <a:p>
            <a:pPr marL="628650" marR="0" lvl="1" indent="-171450" defTabSz="914400" rtl="0" eaLnBrk="1" fontAlgn="auto" latinLnBrk="0" hangingPunct="1">
              <a:lnSpc>
                <a:spcPct val="115000"/>
              </a:lnSpc>
              <a:spcBef>
                <a:spcPts val="499"/>
              </a:spcBef>
              <a:spcAft>
                <a:spcPts val="1001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fr-FR" sz="1200" b="0" i="0" u="none" strike="noStrike" kern="1200" cap="none" spc="-1" normalizeH="0" baseline="0" dirty="0">
                <a:ln>
                  <a:noFill/>
                </a:ln>
                <a:solidFill>
                  <a:srgbClr val="343642"/>
                </a:solidFill>
                <a:effectLst/>
                <a:uLnTx/>
                <a:uFillTx/>
                <a:latin typeface="Segoe UI"/>
                <a:ea typeface="DejaVu Sans"/>
                <a:cs typeface="DejaVu Sans"/>
              </a:rPr>
              <a:t>Informations </a:t>
            </a:r>
            <a:r>
              <a:rPr lang="fr-FR" sz="1200" spc="-1" dirty="0">
                <a:solidFill>
                  <a:srgbClr val="343642"/>
                </a:solidFill>
                <a:latin typeface="Segoe UI"/>
                <a:ea typeface="DejaVu Sans"/>
                <a:cs typeface="DejaVu Sans"/>
              </a:rPr>
              <a:t>sur les droits de l’utilisateur</a:t>
            </a:r>
            <a:endParaRPr kumimoji="0" lang="fr-FR" sz="1200" b="0" i="0" u="none" strike="noStrike" kern="1200" cap="none" spc="-1" normalizeH="0" baseline="0" noProof="0" dirty="0">
              <a:ln>
                <a:noFill/>
              </a:ln>
              <a:solidFill>
                <a:srgbClr val="343642"/>
              </a:solidFill>
              <a:effectLst/>
              <a:uLnTx/>
              <a:uFillTx/>
              <a:latin typeface="Segoe UI"/>
              <a:ea typeface="DejaVu Sans"/>
              <a:cs typeface="DejaVu Sans"/>
            </a:endParaRPr>
          </a:p>
          <a:p>
            <a:endParaRPr lang="fr-FR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Dans notre exemple, il y a l’ajout du paramètre id dans le chemin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Remarquez bien que l’identifiant sera visible dans l’URL</a:t>
            </a:r>
          </a:p>
        </p:txBody>
      </p:sp>
    </p:spTree>
    <p:extLst>
      <p:ext uri="{BB962C8B-B14F-4D97-AF65-F5344CB8AC3E}">
        <p14:creationId xmlns:p14="http://schemas.microsoft.com/office/powerpoint/2010/main" val="22425390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Du côté </a:t>
            </a:r>
            <a:r>
              <a:rPr lang="fr-FR" dirty="0" err="1"/>
              <a:t>routerLink</a:t>
            </a:r>
            <a:r>
              <a:rPr lang="fr-FR" dirty="0"/>
              <a:t> ou </a:t>
            </a:r>
            <a:r>
              <a:rPr lang="fr-FR" dirty="0" err="1"/>
              <a:t>navigate</a:t>
            </a:r>
            <a:r>
              <a:rPr lang="fr-FR" dirty="0"/>
              <a:t> il y aura autant d’arguments que les paramètres désirés</a:t>
            </a:r>
          </a:p>
          <a:p>
            <a:r>
              <a:rPr lang="fr-FR" dirty="0"/>
              <a:t>	</a:t>
            </a:r>
            <a:r>
              <a:rPr lang="fr-FR" dirty="0">
                <a:sym typeface="Wingdings" panose="05000000000000000000" pitchFamily="2" charset="2"/>
              </a:rPr>
              <a:t> </a:t>
            </a:r>
            <a:r>
              <a:rPr lang="fr-FR" dirty="0"/>
              <a:t>Soit des données en dure comme dans notre exemple</a:t>
            </a:r>
          </a:p>
          <a:p>
            <a:r>
              <a:rPr lang="fr-FR" dirty="0"/>
              <a:t>	</a:t>
            </a:r>
            <a:r>
              <a:rPr lang="fr-FR" dirty="0">
                <a:sym typeface="Wingdings" panose="05000000000000000000" pitchFamily="2" charset="2"/>
              </a:rPr>
              <a:t> </a:t>
            </a:r>
            <a:r>
              <a:rPr lang="fr-FR" dirty="0"/>
              <a:t>Soit une valeur dynamique, il est possible d’interpréter une information car nous sommes dans une directive</a:t>
            </a:r>
          </a:p>
          <a:p>
            <a:endParaRPr lang="fr-FR" dirty="0"/>
          </a:p>
          <a:p>
            <a:endParaRPr lang="fr-FR" dirty="0"/>
          </a:p>
          <a:p>
            <a:endParaRPr lang="fr-F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75258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Relationship Id="rId4" Type="http://schemas.openxmlformats.org/officeDocument/2006/relationships/image" Target="../media/image2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Relationship Id="rId4" Type="http://schemas.openxmlformats.org/officeDocument/2006/relationships/image" Target="../media/image2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Relationship Id="rId4" Type="http://schemas.openxmlformats.org/officeDocument/2006/relationships/image" Target="../media/image4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Relationship Id="rId4" Type="http://schemas.openxmlformats.org/officeDocument/2006/relationships/image" Target="../media/image2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Relationship Id="rId4" Type="http://schemas.openxmlformats.org/officeDocument/2006/relationships/image" Target="../media/image4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657764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COUV SLIDE">
    <p:bg>
      <p:bgPr>
        <a:solidFill>
          <a:srgbClr val="2229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1524000" y="1689099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Titre du cours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 hasCustomPrompt="1"/>
          </p:nvPr>
        </p:nvSpPr>
        <p:spPr>
          <a:xfrm>
            <a:off x="1524000" y="4168774"/>
            <a:ext cx="9144000" cy="1655762"/>
          </a:xfrm>
        </p:spPr>
        <p:txBody>
          <a:bodyPr/>
          <a:lstStyle>
            <a:lvl1pPr marL="0" indent="0" algn="ctr">
              <a:buNone/>
              <a:defRPr sz="2400" b="1" baseline="0">
                <a:solidFill>
                  <a:srgbClr val="95B258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Numéro du module - Titre du module</a:t>
            </a:r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E538FD0F-57FB-48AB-B25B-B9AEB2B093F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005657" y="5704514"/>
            <a:ext cx="831820" cy="83182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31166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COUV SLIDE">
    <p:bg>
      <p:bgPr>
        <a:solidFill>
          <a:srgbClr val="3B51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1524000" y="1689099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Titre du cours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 hasCustomPrompt="1"/>
          </p:nvPr>
        </p:nvSpPr>
        <p:spPr>
          <a:xfrm>
            <a:off x="1524000" y="4168774"/>
            <a:ext cx="9144000" cy="1655762"/>
          </a:xfrm>
        </p:spPr>
        <p:txBody>
          <a:bodyPr/>
          <a:lstStyle>
            <a:lvl1pPr marL="0" indent="0" algn="ctr">
              <a:buNone/>
              <a:defRPr sz="2400" b="1" baseline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Numéro du module - Titre du module</a:t>
            </a:r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E538FD0F-57FB-48AB-B25B-B9AEB2B093F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005657" y="5704514"/>
            <a:ext cx="831820" cy="83182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42699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UV SLIDE BLC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1524000" y="1689099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rgbClr val="222933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Titre du cours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 hasCustomPrompt="1"/>
          </p:nvPr>
        </p:nvSpPr>
        <p:spPr>
          <a:xfrm>
            <a:off x="1524000" y="4168774"/>
            <a:ext cx="9144000" cy="1655762"/>
          </a:xfrm>
        </p:spPr>
        <p:txBody>
          <a:bodyPr/>
          <a:lstStyle>
            <a:lvl1pPr marL="0" indent="0" algn="ctr">
              <a:buNone/>
              <a:defRPr sz="2400" b="1" baseline="0">
                <a:solidFill>
                  <a:srgbClr val="3B518E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Numéro du module - Titre du module</a:t>
            </a:r>
          </a:p>
        </p:txBody>
      </p:sp>
      <p:pic>
        <p:nvPicPr>
          <p:cNvPr id="7" name="Graphique 6">
            <a:extLst>
              <a:ext uri="{FF2B5EF4-FFF2-40B4-BE49-F238E27FC236}">
                <a16:creationId xmlns:a16="http://schemas.microsoft.com/office/drawing/2014/main" id="{34905F83-6224-42D1-9773-417C7832021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005657" y="5824536"/>
            <a:ext cx="831821" cy="83182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71113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58D67CB-3D42-459B-9239-7A5DBB57DD3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41E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12" name="Graphique 11">
            <a:extLst>
              <a:ext uri="{FF2B5EF4-FFF2-40B4-BE49-F238E27FC236}">
                <a16:creationId xmlns:a16="http://schemas.microsoft.com/office/drawing/2014/main" id="{4CD37DFD-DBDA-4BDA-9060-2DA6AD4013A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4185" y="6124782"/>
            <a:ext cx="528776" cy="52877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78831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RESENTA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que 11">
            <a:extLst>
              <a:ext uri="{FF2B5EF4-FFF2-40B4-BE49-F238E27FC236}">
                <a16:creationId xmlns:a16="http://schemas.microsoft.com/office/drawing/2014/main" id="{394100EE-EC43-469D-8B81-86937495DBE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4184" y="6124781"/>
            <a:ext cx="528777" cy="52877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33047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ags" Target="../tags/tag2.xml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2FEC1E22-CB41-4D08-9AB7-FD5BE57DB84E}"/>
              </a:ext>
            </a:extLst>
          </p:cNvPr>
          <p:cNvGrpSpPr/>
          <p:nvPr userDrawn="1"/>
        </p:nvGrpSpPr>
        <p:grpSpPr>
          <a:xfrm>
            <a:off x="0" y="7022130"/>
            <a:ext cx="3013379" cy="324495"/>
            <a:chOff x="2411233" y="2460991"/>
            <a:chExt cx="7675165" cy="826498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634FFA7-A9EF-4270-9C94-D41D7FD2BCC7}"/>
                </a:ext>
              </a:extLst>
            </p:cNvPr>
            <p:cNvSpPr/>
            <p:nvPr/>
          </p:nvSpPr>
          <p:spPr>
            <a:xfrm>
              <a:off x="2411233" y="2460994"/>
              <a:ext cx="826495" cy="826495"/>
            </a:xfrm>
            <a:prstGeom prst="rect">
              <a:avLst/>
            </a:prstGeom>
            <a:solidFill>
              <a:srgbClr val="011F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08BC8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09921BEF-5575-4FEE-85A8-095CFB9C4970}"/>
                </a:ext>
              </a:extLst>
            </p:cNvPr>
            <p:cNvSpPr/>
            <p:nvPr/>
          </p:nvSpPr>
          <p:spPr>
            <a:xfrm>
              <a:off x="3552678" y="2460994"/>
              <a:ext cx="826495" cy="826495"/>
            </a:xfrm>
            <a:prstGeom prst="rect">
              <a:avLst/>
            </a:prstGeom>
            <a:solidFill>
              <a:srgbClr val="3B51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08BC8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54D7B07-4171-4E41-90F2-05A34931EE0D}"/>
                </a:ext>
              </a:extLst>
            </p:cNvPr>
            <p:cNvSpPr/>
            <p:nvPr/>
          </p:nvSpPr>
          <p:spPr>
            <a:xfrm>
              <a:off x="4694123" y="2460994"/>
              <a:ext cx="826495" cy="826495"/>
            </a:xfrm>
            <a:prstGeom prst="rect">
              <a:avLst/>
            </a:prstGeom>
            <a:solidFill>
              <a:srgbClr val="95B2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08BC8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CAF220C-579F-449D-89CB-702A9844192A}"/>
                </a:ext>
              </a:extLst>
            </p:cNvPr>
            <p:cNvSpPr/>
            <p:nvPr/>
          </p:nvSpPr>
          <p:spPr>
            <a:xfrm>
              <a:off x="5835568" y="2460993"/>
              <a:ext cx="826495" cy="826495"/>
            </a:xfrm>
            <a:prstGeom prst="rect">
              <a:avLst/>
            </a:prstGeom>
            <a:solidFill>
              <a:srgbClr val="AAD2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08BC8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A1FEC04-9882-44FF-9D2E-14A90AB234A9}"/>
                </a:ext>
              </a:extLst>
            </p:cNvPr>
            <p:cNvSpPr/>
            <p:nvPr/>
          </p:nvSpPr>
          <p:spPr>
            <a:xfrm>
              <a:off x="6977013" y="2460993"/>
              <a:ext cx="826495" cy="826495"/>
            </a:xfrm>
            <a:prstGeom prst="rect">
              <a:avLst/>
            </a:prstGeom>
            <a:solidFill>
              <a:srgbClr val="4AA5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08BC8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5FFA532-EF18-4DD7-8996-901694372F23}"/>
                </a:ext>
              </a:extLst>
            </p:cNvPr>
            <p:cNvSpPr/>
            <p:nvPr/>
          </p:nvSpPr>
          <p:spPr>
            <a:xfrm>
              <a:off x="8118458" y="2460992"/>
              <a:ext cx="826495" cy="826495"/>
            </a:xfrm>
            <a:prstGeom prst="rect">
              <a:avLst/>
            </a:prstGeom>
            <a:solidFill>
              <a:srgbClr val="016B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08BC8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F056ECF8-5A1A-4331-A5CC-4160C7283752}"/>
                </a:ext>
              </a:extLst>
            </p:cNvPr>
            <p:cNvSpPr/>
            <p:nvPr/>
          </p:nvSpPr>
          <p:spPr>
            <a:xfrm>
              <a:off x="9259903" y="2460991"/>
              <a:ext cx="826495" cy="826495"/>
            </a:xfrm>
            <a:prstGeom prst="rect">
              <a:avLst/>
            </a:prstGeom>
            <a:solidFill>
              <a:srgbClr val="0651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08BC8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custDataLst>
      <p:tags r:id="rId8"/>
    </p:custDataLst>
    <p:extLst>
      <p:ext uri="{BB962C8B-B14F-4D97-AF65-F5344CB8AC3E}">
        <p14:creationId xmlns:p14="http://schemas.microsoft.com/office/powerpoint/2010/main" val="4346023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26" r:id="rId2"/>
    <p:sldLayoutId id="2147483723" r:id="rId3"/>
    <p:sldLayoutId id="2147483701" r:id="rId4"/>
    <p:sldLayoutId id="2147483702" r:id="rId5"/>
    <p:sldLayoutId id="2147483724" r:id="rId6"/>
  </p:sldLayoutIdLst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Segoe UI" panose="020B0502040204020203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Segoe UI" panose="020B0502040204020203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Segoe UI" panose="020B0502040204020203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Segoe UI" panose="020B0502040204020203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egoe UI" panose="020B0502040204020203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egoe UI" panose="020B0502040204020203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8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F265574-43AB-41F0-A41B-29676FE6644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11F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FE4085B9-204F-4210-8395-B413A385399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67780"/>
          <a:stretch/>
        </p:blipFill>
        <p:spPr>
          <a:xfrm>
            <a:off x="1" y="0"/>
            <a:ext cx="3470988" cy="68580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ctrTitle" idx="4294967295"/>
          </p:nvPr>
        </p:nvSpPr>
        <p:spPr>
          <a:xfrm>
            <a:off x="3819525" y="2235200"/>
            <a:ext cx="8017952" cy="2387600"/>
          </a:xfrm>
          <a:noFill/>
        </p:spPr>
        <p:txBody>
          <a:bodyPr>
            <a:normAutofit fontScale="90000"/>
          </a:bodyPr>
          <a:lstStyle/>
          <a:p>
            <a:pPr algn="ctr">
              <a:lnSpc>
                <a:spcPct val="100000"/>
              </a:lnSpc>
            </a:pPr>
            <a:r>
              <a:rPr lang="fr-FR" sz="4400" b="0" strike="noStrike" spc="-1" dirty="0">
                <a:solidFill>
                  <a:srgbClr val="FFFFFF"/>
                </a:solidFill>
                <a:latin typeface="Segoe UI Light"/>
              </a:rPr>
              <a:t>Les technologies cross-platform :</a:t>
            </a:r>
            <a:br>
              <a:rPr lang="fr-FR" sz="4400" b="0" strike="noStrike" spc="-1" dirty="0">
                <a:solidFill>
                  <a:srgbClr val="FFFFFF"/>
                </a:solidFill>
                <a:latin typeface="Segoe UI Light"/>
              </a:rPr>
            </a:br>
            <a:r>
              <a:rPr lang="fr-FR" sz="4400" b="0" strike="noStrike" spc="-1" dirty="0">
                <a:solidFill>
                  <a:srgbClr val="FFFFFF"/>
                </a:solidFill>
                <a:latin typeface="Segoe UI Light"/>
              </a:rPr>
              <a:t>Ionic</a:t>
            </a:r>
            <a:br>
              <a:rPr lang="fr-FR" dirty="0">
                <a:solidFill>
                  <a:schemeClr val="bg1"/>
                </a:solidFill>
                <a:latin typeface="Segoe UI Light"/>
                <a:cs typeface="Segoe UI Light"/>
              </a:rPr>
            </a:br>
            <a:r>
              <a:rPr lang="fr-FR" dirty="0">
                <a:solidFill>
                  <a:srgbClr val="AAD23B"/>
                </a:solidFill>
                <a:latin typeface="Segoe UI Light"/>
                <a:cs typeface="Segoe UI Light"/>
              </a:rPr>
              <a:t>Module 08 – Navigation avec Ionic</a:t>
            </a:r>
            <a:endParaRPr lang="fr-FR" dirty="0">
              <a:solidFill>
                <a:srgbClr val="AAD23B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0" name="Graphique 9">
            <a:extLst>
              <a:ext uri="{FF2B5EF4-FFF2-40B4-BE49-F238E27FC236}">
                <a16:creationId xmlns:a16="http://schemas.microsoft.com/office/drawing/2014/main" id="{203AEC74-3337-41FF-811E-15C4E7D8E3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005657" y="5704514"/>
            <a:ext cx="831820" cy="831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806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19">
            <a:extLst>
              <a:ext uri="{FF2B5EF4-FFF2-40B4-BE49-F238E27FC236}">
                <a16:creationId xmlns:a16="http://schemas.microsoft.com/office/drawing/2014/main" id="{EF71FCD1-EB37-485B-827A-23A3785D6F72}"/>
              </a:ext>
            </a:extLst>
          </p:cNvPr>
          <p:cNvSpPr txBox="1">
            <a:spLocks/>
          </p:cNvSpPr>
          <p:nvPr/>
        </p:nvSpPr>
        <p:spPr>
          <a:xfrm>
            <a:off x="354186" y="1240233"/>
            <a:ext cx="2852415" cy="4421658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solidFill>
                  <a:srgbClr val="3B518E"/>
                </a:solidFill>
              </a:rPr>
              <a:t>Navigation entre les pages</a:t>
            </a: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48EE39BE-9E8A-4EFB-AA76-646D28DDBF24}"/>
              </a:ext>
            </a:extLst>
          </p:cNvPr>
          <p:cNvSpPr txBox="1">
            <a:spLocks/>
          </p:cNvSpPr>
          <p:nvPr/>
        </p:nvSpPr>
        <p:spPr>
          <a:xfrm>
            <a:off x="3825174" y="428630"/>
            <a:ext cx="8012641" cy="542920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kern="1200">
                <a:solidFill>
                  <a:srgbClr val="222933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fr-FR" dirty="0">
                <a:solidFill>
                  <a:srgbClr val="141E26"/>
                </a:solidFill>
              </a:rPr>
              <a:t>Les technologies cross-platform : Ionic</a:t>
            </a:r>
          </a:p>
          <a:p>
            <a:r>
              <a:rPr lang="fr-FR" b="1" cap="all" dirty="0">
                <a:solidFill>
                  <a:srgbClr val="3B518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Navigation avec Ionic</a:t>
            </a: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3ADDBDFA-01BC-4E72-B5CD-1788B348E5A6}"/>
              </a:ext>
            </a:extLst>
          </p:cNvPr>
          <p:cNvSpPr txBox="1">
            <a:spLocks/>
          </p:cNvSpPr>
          <p:nvPr/>
        </p:nvSpPr>
        <p:spPr>
          <a:xfrm>
            <a:off x="3506875" y="1240233"/>
            <a:ext cx="8330938" cy="382867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fr-FR" sz="2400" b="0" strike="noStrike" spc="-1" dirty="0">
                <a:solidFill>
                  <a:srgbClr val="343642"/>
                </a:solidFill>
                <a:latin typeface="Segoe UI"/>
              </a:rPr>
              <a:t>Pour naviguer d’une page à l’autre il existe </a:t>
            </a:r>
            <a:r>
              <a:rPr lang="fr-FR" sz="2400" b="0" strike="noStrike" spc="-1" dirty="0">
                <a:solidFill>
                  <a:srgbClr val="95B258"/>
                </a:solidFill>
                <a:latin typeface="Segoe UI"/>
              </a:rPr>
              <a:t>deux solutions </a:t>
            </a:r>
            <a:r>
              <a:rPr lang="fr-FR" sz="2400" b="0" strike="noStrike" spc="-1" dirty="0">
                <a:solidFill>
                  <a:srgbClr val="343642"/>
                </a:solidFill>
                <a:latin typeface="Segoe UI"/>
              </a:rPr>
              <a:t>: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b="0" strike="noStrike" spc="-1" dirty="0">
                <a:solidFill>
                  <a:srgbClr val="343642"/>
                </a:solidFill>
                <a:latin typeface="Segoe UI"/>
              </a:rPr>
              <a:t>Depuis la vue HTML, utilisation de la directive </a:t>
            </a:r>
            <a:r>
              <a:rPr lang="fr-FR" b="0" strike="noStrike" spc="-1" dirty="0" err="1">
                <a:solidFill>
                  <a:srgbClr val="95B258"/>
                </a:solidFill>
                <a:latin typeface="Segoe UI"/>
              </a:rPr>
              <a:t>routerLink</a:t>
            </a:r>
            <a:endParaRPr lang="fr-FR" b="0" strike="noStrike" spc="-1" dirty="0">
              <a:solidFill>
                <a:srgbClr val="95B258"/>
              </a:solidFill>
              <a:latin typeface="Segoe UI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b="0" strike="noStrike" spc="-1" dirty="0">
                <a:solidFill>
                  <a:srgbClr val="343642"/>
                </a:solidFill>
                <a:latin typeface="Segoe UI"/>
              </a:rPr>
              <a:t>Il faut importer cette directive dans le contrôleur avant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fr-FR" spc="-1" dirty="0">
              <a:solidFill>
                <a:srgbClr val="343642"/>
              </a:solidFill>
              <a:latin typeface="Segoe UI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fr-FR" b="0" strike="noStrike" spc="-1" dirty="0">
              <a:solidFill>
                <a:srgbClr val="343642"/>
              </a:solidFill>
              <a:latin typeface="Segoe UI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fr-FR" spc="-1" dirty="0">
              <a:solidFill>
                <a:srgbClr val="343642"/>
              </a:solidFill>
              <a:latin typeface="Segoe UI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fr-FR" b="0" strike="noStrike" spc="-1" dirty="0">
              <a:solidFill>
                <a:srgbClr val="343642"/>
              </a:solidFill>
              <a:latin typeface="Segoe UI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fr-FR" spc="-1" dirty="0">
              <a:solidFill>
                <a:srgbClr val="343642"/>
              </a:solidFill>
              <a:latin typeface="Segoe UI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fr-FR" sz="1200" b="0" strike="noStrike" spc="-1" dirty="0">
              <a:solidFill>
                <a:srgbClr val="343642"/>
              </a:solidFill>
              <a:latin typeface="Segoe UI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b="0" strike="noStrike" spc="-1" dirty="0">
                <a:solidFill>
                  <a:srgbClr val="343642"/>
                </a:solidFill>
                <a:latin typeface="Segoe UI"/>
              </a:rPr>
              <a:t>Depuis un contrôleur </a:t>
            </a:r>
            <a:r>
              <a:rPr lang="fr-FR" b="0" strike="noStrike" spc="-1" dirty="0" err="1">
                <a:solidFill>
                  <a:srgbClr val="343642"/>
                </a:solidFill>
                <a:latin typeface="Segoe UI"/>
              </a:rPr>
              <a:t>Typescript</a:t>
            </a:r>
            <a:r>
              <a:rPr lang="fr-FR" b="0" strike="noStrike" spc="-1" dirty="0">
                <a:solidFill>
                  <a:srgbClr val="343642"/>
                </a:solidFill>
                <a:latin typeface="Segoe UI"/>
              </a:rPr>
              <a:t>, il est nécessaire d’injecter le service </a:t>
            </a:r>
            <a:r>
              <a:rPr lang="fr-FR" b="0" strike="noStrike" spc="-1" dirty="0">
                <a:solidFill>
                  <a:srgbClr val="95B258"/>
                </a:solidFill>
                <a:latin typeface="Segoe UI"/>
              </a:rPr>
              <a:t>Router</a:t>
            </a:r>
            <a:r>
              <a:rPr lang="fr-FR" b="0" strike="noStrike" spc="-1" dirty="0">
                <a:solidFill>
                  <a:srgbClr val="343642"/>
                </a:solidFill>
                <a:latin typeface="Segoe UI"/>
              </a:rPr>
              <a:t> puis d’appeler la méthode </a:t>
            </a:r>
            <a:r>
              <a:rPr lang="fr-FR" b="0" strike="noStrike" spc="-1" dirty="0" err="1">
                <a:solidFill>
                  <a:srgbClr val="95B258"/>
                </a:solidFill>
                <a:latin typeface="Segoe UI"/>
              </a:rPr>
              <a:t>navigate</a:t>
            </a:r>
            <a:endParaRPr lang="fr-FR" b="0" strike="noStrike" spc="-1" dirty="0">
              <a:solidFill>
                <a:srgbClr val="95B258"/>
              </a:solidFill>
              <a:latin typeface="Segoe UI"/>
            </a:endParaRPr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6D568089-B2B3-4769-9325-554149C6E5C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4184" y="6124781"/>
            <a:ext cx="528777" cy="528777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AD879B13-98BF-15D6-010C-E74F74383769}"/>
              </a:ext>
            </a:extLst>
          </p:cNvPr>
          <p:cNvSpPr txBox="1"/>
          <p:nvPr/>
        </p:nvSpPr>
        <p:spPr>
          <a:xfrm>
            <a:off x="3506874" y="3906042"/>
            <a:ext cx="8330937" cy="307777"/>
          </a:xfrm>
          <a:prstGeom prst="rect">
            <a:avLst/>
          </a:prstGeom>
          <a:solidFill>
            <a:srgbClr val="011F39"/>
          </a:solidFill>
        </p:spPr>
        <p:txBody>
          <a:bodyPr wrap="square">
            <a:spAutoFit/>
          </a:bodyPr>
          <a:lstStyle/>
          <a:p>
            <a:r>
              <a:rPr lang="fr-F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F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ion-</a:t>
            </a:r>
            <a:r>
              <a:rPr lang="fr-F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fr-F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routerLink</a:t>
            </a:r>
            <a:r>
              <a:rPr lang="fr-F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fr-F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</a:t>
            </a:r>
            <a:r>
              <a:rPr lang="fr-F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pagedeux</a:t>
            </a:r>
            <a:r>
              <a:rPr lang="fr-F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fr-F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F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Go to page deux</a:t>
            </a:r>
            <a:r>
              <a:rPr lang="fr-F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F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ion-</a:t>
            </a:r>
            <a:r>
              <a:rPr lang="fr-F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fr-F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F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29784588-ECA0-8FAE-5224-B067B79FFDEF}"/>
              </a:ext>
            </a:extLst>
          </p:cNvPr>
          <p:cNvSpPr txBox="1"/>
          <p:nvPr/>
        </p:nvSpPr>
        <p:spPr>
          <a:xfrm>
            <a:off x="3506874" y="2369759"/>
            <a:ext cx="5084064" cy="1446550"/>
          </a:xfrm>
          <a:prstGeom prst="rect">
            <a:avLst/>
          </a:prstGeom>
          <a:solidFill>
            <a:srgbClr val="011F39"/>
          </a:solidFill>
        </p:spPr>
        <p:txBody>
          <a:bodyPr wrap="square">
            <a:spAutoFit/>
          </a:bodyPr>
          <a:lstStyle/>
          <a:p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…</a:t>
            </a:r>
          </a:p>
          <a:p>
            <a:r>
              <a:rPr lang="fr-F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fr-F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RouterLink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fr-FR" sz="1400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'@</a:t>
            </a:r>
            <a:r>
              <a:rPr lang="fr-F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angular</a:t>
            </a:r>
            <a:r>
              <a:rPr lang="fr-F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/router'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  <a:endParaRPr lang="fr-FR" sz="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fr-FR" sz="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lang="fr-FR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Component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({  </a:t>
            </a:r>
            <a:r>
              <a:rPr lang="fr-F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…</a:t>
            </a:r>
            <a:endParaRPr lang="fr-F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Import de </a:t>
            </a:r>
            <a:r>
              <a:rPr lang="fr-FR" sz="14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RouterLink</a:t>
            </a:r>
            <a:endParaRPr lang="fr-F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imports: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fr-FR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IonicModule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fr-FR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RouterLink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],})</a:t>
            </a:r>
          </a:p>
          <a:p>
            <a:r>
              <a:rPr lang="fr-F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HomePage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 … }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BE2CD28C-70E3-5A4A-71F2-435738142522}"/>
              </a:ext>
            </a:extLst>
          </p:cNvPr>
          <p:cNvSpPr txBox="1"/>
          <p:nvPr/>
        </p:nvSpPr>
        <p:spPr>
          <a:xfrm>
            <a:off x="3506874" y="4912458"/>
            <a:ext cx="5734662" cy="1754326"/>
          </a:xfrm>
          <a:prstGeom prst="rect">
            <a:avLst/>
          </a:prstGeom>
          <a:solidFill>
            <a:srgbClr val="011F39"/>
          </a:solidFill>
        </p:spPr>
        <p:txBody>
          <a:bodyPr wrap="square">
            <a:spAutoFit/>
          </a:bodyPr>
          <a:lstStyle/>
          <a:p>
            <a:r>
              <a:rPr lang="fr-FR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Module 08 - Import Service Router</a:t>
            </a:r>
            <a:endParaRPr lang="fr-F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fr-F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Router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 </a:t>
            </a:r>
            <a:r>
              <a:rPr lang="fr-FR" sz="1400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'@</a:t>
            </a:r>
            <a:r>
              <a:rPr lang="fr-F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angular</a:t>
            </a:r>
            <a:r>
              <a:rPr lang="fr-F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/router'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  <a:endParaRPr lang="fr-FR" sz="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fr-FR" sz="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lang="fr-FR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Component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({ </a:t>
            </a:r>
            <a:r>
              <a:rPr lang="fr-F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…</a:t>
            </a:r>
            <a:r>
              <a:rPr lang="fr-FR" sz="1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</a:t>
            </a:r>
          </a:p>
          <a:p>
            <a:r>
              <a:rPr lang="fr-F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HomePage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constructor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router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Router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 }</a:t>
            </a:r>
          </a:p>
          <a:p>
            <a:endParaRPr lang="fr-FR" sz="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routage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(){</a:t>
            </a:r>
            <a:r>
              <a:rPr lang="fr-F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fr-F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F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router</a:t>
            </a:r>
            <a:r>
              <a:rPr lang="fr-F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F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navigate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fr-F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</a:t>
            </a:r>
            <a:r>
              <a:rPr lang="fr-F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pagedeux</a:t>
            </a:r>
            <a:r>
              <a:rPr lang="fr-F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]);}</a:t>
            </a:r>
          </a:p>
          <a:p>
            <a:r>
              <a:rPr lang="fr-FR" sz="1400" dirty="0">
                <a:solidFill>
                  <a:srgbClr val="D4D4D4"/>
                </a:solidFill>
                <a:latin typeface="Consolas" panose="020B0609020204030204" pitchFamily="49" charset="0"/>
              </a:rPr>
              <a:t> }</a:t>
            </a:r>
            <a:endParaRPr lang="fr-F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0656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0F19FB19-BC5C-4CA3-B36F-D05031688B0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03" r="1"/>
          <a:stretch/>
        </p:blipFill>
        <p:spPr>
          <a:xfrm>
            <a:off x="0" y="3002"/>
            <a:ext cx="12192000" cy="684306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F4792626-5EDF-457E-BC47-35973147636D}"/>
              </a:ext>
            </a:extLst>
          </p:cNvPr>
          <p:cNvSpPr/>
          <p:nvPr/>
        </p:nvSpPr>
        <p:spPr>
          <a:xfrm>
            <a:off x="0" y="11936"/>
            <a:ext cx="12192000" cy="6858000"/>
          </a:xfrm>
          <a:prstGeom prst="rect">
            <a:avLst/>
          </a:prstGeom>
          <a:solidFill>
            <a:srgbClr val="011F39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07BC588E-A495-49A9-8813-628670F8E4BB}"/>
              </a:ext>
            </a:extLst>
          </p:cNvPr>
          <p:cNvGrpSpPr/>
          <p:nvPr/>
        </p:nvGrpSpPr>
        <p:grpSpPr>
          <a:xfrm>
            <a:off x="-1" y="0"/>
            <a:ext cx="3657600" cy="6858001"/>
            <a:chOff x="-1" y="0"/>
            <a:chExt cx="4292084" cy="6858001"/>
          </a:xfrm>
        </p:grpSpPr>
        <p:sp>
          <p:nvSpPr>
            <p:cNvPr id="17" name="Flèche : pentagone 16">
              <a:extLst>
                <a:ext uri="{FF2B5EF4-FFF2-40B4-BE49-F238E27FC236}">
                  <a16:creationId xmlns:a16="http://schemas.microsoft.com/office/drawing/2014/main" id="{594D2172-FB13-492C-B76B-A385911C5851}"/>
                </a:ext>
              </a:extLst>
            </p:cNvPr>
            <p:cNvSpPr/>
            <p:nvPr/>
          </p:nvSpPr>
          <p:spPr>
            <a:xfrm>
              <a:off x="-1" y="0"/>
              <a:ext cx="4292083" cy="6858000"/>
            </a:xfrm>
            <a:prstGeom prst="homePlate">
              <a:avLst>
                <a:gd name="adj" fmla="val 50658"/>
              </a:avLst>
            </a:prstGeom>
            <a:solidFill>
              <a:srgbClr val="0651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8" name="Triangle rectangle 17">
              <a:extLst>
                <a:ext uri="{FF2B5EF4-FFF2-40B4-BE49-F238E27FC236}">
                  <a16:creationId xmlns:a16="http://schemas.microsoft.com/office/drawing/2014/main" id="{3D0C3274-FA67-4536-99D7-BF36DC8EB5D9}"/>
                </a:ext>
              </a:extLst>
            </p:cNvPr>
            <p:cNvSpPr/>
            <p:nvPr/>
          </p:nvSpPr>
          <p:spPr>
            <a:xfrm>
              <a:off x="0" y="2699281"/>
              <a:ext cx="4292082" cy="4158720"/>
            </a:xfrm>
            <a:prstGeom prst="rtTriangle">
              <a:avLst/>
            </a:prstGeom>
            <a:solidFill>
              <a:srgbClr val="06516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" name="Triangle rectangle 18">
              <a:extLst>
                <a:ext uri="{FF2B5EF4-FFF2-40B4-BE49-F238E27FC236}">
                  <a16:creationId xmlns:a16="http://schemas.microsoft.com/office/drawing/2014/main" id="{8A5F0E14-750D-4317-86A8-BA8B26E435A6}"/>
                </a:ext>
              </a:extLst>
            </p:cNvPr>
            <p:cNvSpPr/>
            <p:nvPr/>
          </p:nvSpPr>
          <p:spPr>
            <a:xfrm rot="5400000">
              <a:off x="-68820" y="80756"/>
              <a:ext cx="4429722" cy="4292084"/>
            </a:xfrm>
            <a:prstGeom prst="rtTriangle">
              <a:avLst/>
            </a:prstGeom>
            <a:solidFill>
              <a:srgbClr val="06516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5" name="Titre 1">
            <a:extLst>
              <a:ext uri="{FF2B5EF4-FFF2-40B4-BE49-F238E27FC236}">
                <a16:creationId xmlns:a16="http://schemas.microsoft.com/office/drawing/2014/main" id="{D4B8AE3F-44D0-4D41-9A92-0871B449521A}"/>
              </a:ext>
            </a:extLst>
          </p:cNvPr>
          <p:cNvSpPr txBox="1">
            <a:spLocks/>
          </p:cNvSpPr>
          <p:nvPr/>
        </p:nvSpPr>
        <p:spPr>
          <a:xfrm>
            <a:off x="3825174" y="428630"/>
            <a:ext cx="8012641" cy="438699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kern="1200">
                <a:solidFill>
                  <a:srgbClr val="222933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fr-FR" dirty="0">
                <a:solidFill>
                  <a:schemeClr val="bg1"/>
                </a:solidFill>
              </a:rPr>
              <a:t>Les technologies cross-platform : Ionic</a:t>
            </a:r>
          </a:p>
          <a:p>
            <a:r>
              <a:rPr lang="fr-FR" b="1" cap="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Navigation avec Ionic</a:t>
            </a:r>
          </a:p>
        </p:txBody>
      </p:sp>
      <p:pic>
        <p:nvPicPr>
          <p:cNvPr id="7" name="Graphique 6">
            <a:extLst>
              <a:ext uri="{FF2B5EF4-FFF2-40B4-BE49-F238E27FC236}">
                <a16:creationId xmlns:a16="http://schemas.microsoft.com/office/drawing/2014/main" id="{3ECC1C3A-EA26-42AD-BEC3-DCF5FBAA17F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4185" y="6124782"/>
            <a:ext cx="528776" cy="528776"/>
          </a:xfrm>
          <a:prstGeom prst="rect">
            <a:avLst/>
          </a:prstGeom>
        </p:spPr>
      </p:pic>
      <p:sp>
        <p:nvSpPr>
          <p:cNvPr id="13" name="Espace réservé du texte 19">
            <a:extLst>
              <a:ext uri="{FF2B5EF4-FFF2-40B4-BE49-F238E27FC236}">
                <a16:creationId xmlns:a16="http://schemas.microsoft.com/office/drawing/2014/main" id="{F370911A-DC8A-44E7-BC5B-3A98548EDA9D}"/>
              </a:ext>
            </a:extLst>
          </p:cNvPr>
          <p:cNvSpPr txBox="1">
            <a:spLocks/>
          </p:cNvSpPr>
          <p:nvPr/>
        </p:nvSpPr>
        <p:spPr>
          <a:xfrm>
            <a:off x="354186" y="1218171"/>
            <a:ext cx="3116800" cy="4421658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400" dirty="0"/>
              <a:t>DÉMONSTRATION</a:t>
            </a:r>
          </a:p>
        </p:txBody>
      </p:sp>
      <p:sp>
        <p:nvSpPr>
          <p:cNvPr id="15" name="Espace réservé du texte 19">
            <a:extLst>
              <a:ext uri="{FF2B5EF4-FFF2-40B4-BE49-F238E27FC236}">
                <a16:creationId xmlns:a16="http://schemas.microsoft.com/office/drawing/2014/main" id="{BDF6E1C4-75C9-4326-96F9-5F0FA302E826}"/>
              </a:ext>
            </a:extLst>
          </p:cNvPr>
          <p:cNvSpPr txBox="1">
            <a:spLocks/>
          </p:cNvSpPr>
          <p:nvPr/>
        </p:nvSpPr>
        <p:spPr>
          <a:xfrm>
            <a:off x="4011784" y="3027742"/>
            <a:ext cx="7826030" cy="6093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4400" b="0" dirty="0">
                <a:latin typeface="Segoe UI Light" panose="020B0502040204020203" pitchFamily="34" charset="0"/>
                <a:cs typeface="Segoe UI Light" panose="020B0502040204020203" pitchFamily="34" charset="0"/>
              </a:rPr>
              <a:t>Navigation entre les pages</a:t>
            </a:r>
          </a:p>
        </p:txBody>
      </p:sp>
    </p:spTree>
    <p:extLst>
      <p:ext uri="{BB962C8B-B14F-4D97-AF65-F5344CB8AC3E}">
        <p14:creationId xmlns:p14="http://schemas.microsoft.com/office/powerpoint/2010/main" val="525950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C944C23-0306-4C79-A615-0F5495658BA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11F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7" name="Graphique 6">
            <a:extLst>
              <a:ext uri="{FF2B5EF4-FFF2-40B4-BE49-F238E27FC236}">
                <a16:creationId xmlns:a16="http://schemas.microsoft.com/office/drawing/2014/main" id="{9E6F0052-C844-4C3B-948F-88E3961AD71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4185" y="6124782"/>
            <a:ext cx="528776" cy="528776"/>
          </a:xfrm>
          <a:prstGeom prst="rect">
            <a:avLst/>
          </a:prstGeom>
        </p:spPr>
      </p:pic>
      <p:sp>
        <p:nvSpPr>
          <p:cNvPr id="4" name="Titre 1">
            <a:extLst>
              <a:ext uri="{FF2B5EF4-FFF2-40B4-BE49-F238E27FC236}">
                <a16:creationId xmlns:a16="http://schemas.microsoft.com/office/drawing/2014/main" id="{22BF55BC-6F2B-4024-95D5-A0C7ADD879BE}"/>
              </a:ext>
            </a:extLst>
          </p:cNvPr>
          <p:cNvSpPr txBox="1">
            <a:spLocks/>
          </p:cNvSpPr>
          <p:nvPr/>
        </p:nvSpPr>
        <p:spPr>
          <a:xfrm>
            <a:off x="3825174" y="428630"/>
            <a:ext cx="8012641" cy="438699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kern="1200">
                <a:solidFill>
                  <a:srgbClr val="222933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fr-FR" dirty="0">
                <a:solidFill>
                  <a:schemeClr val="bg1"/>
                </a:solidFill>
              </a:rPr>
              <a:t>Les technologies cross-platform : Ionic</a:t>
            </a:r>
          </a:p>
          <a:p>
            <a:r>
              <a:rPr lang="fr-FR" b="1" cap="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Navigation avec Ionic</a:t>
            </a:r>
          </a:p>
        </p:txBody>
      </p:sp>
      <p:sp>
        <p:nvSpPr>
          <p:cNvPr id="5" name="Espace réservé du texte 19">
            <a:extLst>
              <a:ext uri="{FF2B5EF4-FFF2-40B4-BE49-F238E27FC236}">
                <a16:creationId xmlns:a16="http://schemas.microsoft.com/office/drawing/2014/main" id="{E04311FB-FBF7-4BC4-BD8F-F8A468C6FE97}"/>
              </a:ext>
            </a:extLst>
          </p:cNvPr>
          <p:cNvSpPr txBox="1">
            <a:spLocks/>
          </p:cNvSpPr>
          <p:nvPr/>
        </p:nvSpPr>
        <p:spPr>
          <a:xfrm>
            <a:off x="354185" y="2699281"/>
            <a:ext cx="11483629" cy="6093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4400" dirty="0"/>
              <a:t>Passage de paramètres entre les pages</a:t>
            </a:r>
          </a:p>
        </p:txBody>
      </p:sp>
    </p:spTree>
    <p:extLst>
      <p:ext uri="{BB962C8B-B14F-4D97-AF65-F5344CB8AC3E}">
        <p14:creationId xmlns:p14="http://schemas.microsoft.com/office/powerpoint/2010/main" val="2833938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19">
            <a:extLst>
              <a:ext uri="{FF2B5EF4-FFF2-40B4-BE49-F238E27FC236}">
                <a16:creationId xmlns:a16="http://schemas.microsoft.com/office/drawing/2014/main" id="{EF71FCD1-EB37-485B-827A-23A3785D6F72}"/>
              </a:ext>
            </a:extLst>
          </p:cNvPr>
          <p:cNvSpPr txBox="1">
            <a:spLocks/>
          </p:cNvSpPr>
          <p:nvPr/>
        </p:nvSpPr>
        <p:spPr>
          <a:xfrm>
            <a:off x="354186" y="1240233"/>
            <a:ext cx="2852415" cy="4421658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solidFill>
                  <a:srgbClr val="3B518E"/>
                </a:solidFill>
              </a:rPr>
              <a:t>Passage de paramètres entre les pages</a:t>
            </a: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48EE39BE-9E8A-4EFB-AA76-646D28DDBF24}"/>
              </a:ext>
            </a:extLst>
          </p:cNvPr>
          <p:cNvSpPr txBox="1">
            <a:spLocks/>
          </p:cNvSpPr>
          <p:nvPr/>
        </p:nvSpPr>
        <p:spPr>
          <a:xfrm>
            <a:off x="3825174" y="428630"/>
            <a:ext cx="8012641" cy="542920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kern="1200">
                <a:solidFill>
                  <a:srgbClr val="222933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fr-FR" dirty="0">
                <a:solidFill>
                  <a:srgbClr val="141E26"/>
                </a:solidFill>
              </a:rPr>
              <a:t>Les technologies cross-platform : Ionic</a:t>
            </a:r>
          </a:p>
          <a:p>
            <a:r>
              <a:rPr lang="fr-FR" b="1" cap="all" dirty="0">
                <a:solidFill>
                  <a:srgbClr val="3B518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Navigation avec Ionic</a:t>
            </a: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3ADDBDFA-01BC-4E72-B5CD-1788B348E5A6}"/>
              </a:ext>
            </a:extLst>
          </p:cNvPr>
          <p:cNvSpPr txBox="1">
            <a:spLocks/>
          </p:cNvSpPr>
          <p:nvPr/>
        </p:nvSpPr>
        <p:spPr>
          <a:xfrm>
            <a:off x="3506875" y="1240233"/>
            <a:ext cx="8330938" cy="299293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fr-FR" sz="2400" b="0" strike="noStrike" spc="-1" dirty="0">
                <a:solidFill>
                  <a:srgbClr val="343642"/>
                </a:solidFill>
                <a:latin typeface="Segoe UI"/>
              </a:rPr>
              <a:t>Il est souvent nécessaire de passer des paramètres entre les pages</a:t>
            </a:r>
          </a:p>
          <a:p>
            <a:pPr marL="800100" lvl="1" indent="-342900">
              <a:lnSpc>
                <a:spcPct val="115000"/>
              </a:lnSpc>
              <a:spcBef>
                <a:spcPts val="499"/>
              </a:spcBef>
              <a:spcAft>
                <a:spcPts val="1001"/>
              </a:spcAft>
              <a:buFont typeface="Arial" panose="020B0604020202020204" pitchFamily="34" charset="0"/>
              <a:buChar char="•"/>
              <a:defRPr/>
            </a:pPr>
            <a:r>
              <a:rPr lang="fr-FR" spc="-1" dirty="0">
                <a:solidFill>
                  <a:srgbClr val="343642"/>
                </a:solidFill>
                <a:latin typeface="Segoe UI"/>
                <a:ea typeface="DejaVu Sans"/>
                <a:cs typeface="DejaVu Sans"/>
              </a:rPr>
              <a:t>La directive </a:t>
            </a:r>
            <a:r>
              <a:rPr lang="fr-FR" spc="-1" dirty="0" err="1">
                <a:solidFill>
                  <a:srgbClr val="95B258"/>
                </a:solidFill>
                <a:latin typeface="Segoe UI"/>
                <a:ea typeface="DejaVu Sans"/>
                <a:cs typeface="DejaVu Sans"/>
              </a:rPr>
              <a:t>routerLink</a:t>
            </a:r>
            <a:r>
              <a:rPr lang="fr-FR" spc="-1" dirty="0">
                <a:solidFill>
                  <a:srgbClr val="343642"/>
                </a:solidFill>
                <a:latin typeface="Segoe UI"/>
                <a:ea typeface="DejaVu Sans"/>
                <a:cs typeface="DejaVu Sans"/>
              </a:rPr>
              <a:t> et la méthode </a:t>
            </a:r>
            <a:r>
              <a:rPr lang="fr-FR" spc="-1" dirty="0" err="1">
                <a:solidFill>
                  <a:srgbClr val="95B258"/>
                </a:solidFill>
                <a:latin typeface="Segoe UI"/>
                <a:ea typeface="DejaVu Sans"/>
                <a:cs typeface="DejaVu Sans"/>
              </a:rPr>
              <a:t>navigate</a:t>
            </a:r>
            <a:r>
              <a:rPr lang="fr-FR" spc="-1" dirty="0">
                <a:solidFill>
                  <a:srgbClr val="343642"/>
                </a:solidFill>
                <a:latin typeface="Segoe UI"/>
                <a:ea typeface="DejaVu Sans"/>
                <a:cs typeface="DejaVu Sans"/>
              </a:rPr>
              <a:t> prennent un deuxième argument qui peut être n’importe quel type simple</a:t>
            </a:r>
            <a:endParaRPr kumimoji="0" lang="fr-FR" b="0" i="0" u="none" strike="noStrike" kern="1200" cap="none" spc="-1" normalizeH="0" baseline="0" noProof="0" dirty="0">
              <a:ln>
                <a:noFill/>
              </a:ln>
              <a:solidFill>
                <a:srgbClr val="343642"/>
              </a:solidFill>
              <a:effectLst/>
              <a:uLnTx/>
              <a:uFillTx/>
              <a:latin typeface="Segoe UI"/>
              <a:ea typeface="DejaVu Sans"/>
              <a:cs typeface="DejaVu Sans"/>
            </a:endParaRPr>
          </a:p>
          <a:p>
            <a:pPr marL="800100" lvl="1" indent="-342900">
              <a:lnSpc>
                <a:spcPct val="115000"/>
              </a:lnSpc>
              <a:spcBef>
                <a:spcPts val="499"/>
              </a:spcBef>
              <a:spcAft>
                <a:spcPts val="1001"/>
              </a:spcAft>
              <a:buFont typeface="Arial" panose="020B0604020202020204" pitchFamily="34" charset="0"/>
              <a:buChar char="•"/>
              <a:defRPr/>
            </a:pPr>
            <a:r>
              <a:rPr lang="fr-FR" spc="-1" dirty="0">
                <a:solidFill>
                  <a:srgbClr val="343642"/>
                </a:solidFill>
                <a:latin typeface="Segoe UI"/>
                <a:ea typeface="DejaVu Sans"/>
                <a:cs typeface="DejaVu Sans"/>
              </a:rPr>
              <a:t>Le(s) paramètre(s) doivent être déclarés dans la route. En utilisant </a:t>
            </a:r>
            <a:r>
              <a:rPr lang="fr-FR" spc="-1" dirty="0">
                <a:solidFill>
                  <a:srgbClr val="95B258"/>
                </a:solidFill>
                <a:latin typeface="Segoe UI"/>
                <a:ea typeface="DejaVu Sans"/>
                <a:cs typeface="DejaVu Sans"/>
              </a:rPr>
              <a:t>:</a:t>
            </a:r>
            <a:r>
              <a:rPr lang="fr-FR" spc="-1" dirty="0" err="1">
                <a:solidFill>
                  <a:srgbClr val="95B258"/>
                </a:solidFill>
                <a:latin typeface="Segoe UI"/>
                <a:ea typeface="DejaVu Sans"/>
                <a:cs typeface="DejaVu Sans"/>
              </a:rPr>
              <a:t>nom_param</a:t>
            </a:r>
            <a:r>
              <a:rPr lang="fr-FR" spc="-1" dirty="0">
                <a:solidFill>
                  <a:srgbClr val="2F3240"/>
                </a:solidFill>
                <a:latin typeface="Segoe UI"/>
                <a:ea typeface="DejaVu Sans"/>
                <a:cs typeface="DejaVu Sans"/>
              </a:rPr>
              <a:t> dans le chemin</a:t>
            </a:r>
            <a:endParaRPr lang="fr-FR" spc="-1" dirty="0">
              <a:solidFill>
                <a:srgbClr val="95B258"/>
              </a:solidFill>
              <a:latin typeface="Segoe UI"/>
              <a:ea typeface="DejaVu Sans"/>
              <a:cs typeface="DejaVu Sans"/>
            </a:endParaRPr>
          </a:p>
          <a:p>
            <a:pPr marL="800100" lvl="1" indent="-342900">
              <a:lnSpc>
                <a:spcPct val="115000"/>
              </a:lnSpc>
              <a:spcBef>
                <a:spcPts val="499"/>
              </a:spcBef>
              <a:spcAft>
                <a:spcPts val="1001"/>
              </a:spcAft>
              <a:buFont typeface="Arial" panose="020B0604020202020204" pitchFamily="34" charset="0"/>
              <a:buChar char="•"/>
              <a:defRPr/>
            </a:pPr>
            <a:endParaRPr kumimoji="0" lang="fr-FR" b="0" i="0" u="none" strike="noStrike" kern="1200" cap="none" spc="-1" normalizeH="0" baseline="0" noProof="0" dirty="0">
              <a:ln>
                <a:noFill/>
              </a:ln>
              <a:solidFill>
                <a:srgbClr val="343642"/>
              </a:solidFill>
              <a:effectLst/>
              <a:uLnTx/>
              <a:uFillTx/>
              <a:latin typeface="Segoe UI"/>
              <a:ea typeface="DejaVu Sans"/>
              <a:cs typeface="DejaVu Sans"/>
            </a:endParaRPr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6D568089-B2B3-4769-9325-554149C6E5C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4184" y="6124781"/>
            <a:ext cx="528777" cy="528777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4CB32C62-376A-3AA0-B079-C3D3167F9D57}"/>
              </a:ext>
            </a:extLst>
          </p:cNvPr>
          <p:cNvSpPr txBox="1"/>
          <p:nvPr/>
        </p:nvSpPr>
        <p:spPr>
          <a:xfrm>
            <a:off x="3506875" y="3763187"/>
            <a:ext cx="6149189" cy="1169551"/>
          </a:xfrm>
          <a:prstGeom prst="rect">
            <a:avLst/>
          </a:prstGeom>
          <a:solidFill>
            <a:srgbClr val="011F39"/>
          </a:solidFill>
        </p:spPr>
        <p:txBody>
          <a:bodyPr wrap="square">
            <a:spAutoFit/>
          </a:bodyPr>
          <a:lstStyle/>
          <a:p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fr-F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fr-F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pagedeux</a:t>
            </a:r>
            <a:r>
              <a:rPr lang="fr-F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/:id'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loadComponent</a:t>
            </a:r>
            <a:r>
              <a:rPr lang="fr-F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() </a:t>
            </a:r>
            <a:r>
              <a:rPr lang="fr-F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'./</a:t>
            </a:r>
            <a:r>
              <a:rPr lang="fr-F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pagedeux</a:t>
            </a:r>
            <a:r>
              <a:rPr lang="fr-F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fr-F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pagedeux.page</a:t>
            </a:r>
            <a:r>
              <a:rPr lang="fr-F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’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fr-FR" sz="1400" dirty="0">
                <a:solidFill>
                  <a:srgbClr val="D4D4D4"/>
                </a:solidFill>
                <a:latin typeface="Consolas" panose="020B0609020204030204" pitchFamily="49" charset="0"/>
              </a:rPr>
              <a:t>		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F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then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 </a:t>
            </a:r>
            <a:r>
              <a:rPr lang="fr-F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</a:t>
            </a:r>
            <a:r>
              <a:rPr lang="fr-F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FR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PagedeuxPage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},</a:t>
            </a:r>
          </a:p>
        </p:txBody>
      </p:sp>
    </p:spTree>
    <p:extLst>
      <p:ext uri="{BB962C8B-B14F-4D97-AF65-F5344CB8AC3E}">
        <p14:creationId xmlns:p14="http://schemas.microsoft.com/office/powerpoint/2010/main" val="2069500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19">
            <a:extLst>
              <a:ext uri="{FF2B5EF4-FFF2-40B4-BE49-F238E27FC236}">
                <a16:creationId xmlns:a16="http://schemas.microsoft.com/office/drawing/2014/main" id="{EF71FCD1-EB37-485B-827A-23A3785D6F72}"/>
              </a:ext>
            </a:extLst>
          </p:cNvPr>
          <p:cNvSpPr txBox="1">
            <a:spLocks/>
          </p:cNvSpPr>
          <p:nvPr/>
        </p:nvSpPr>
        <p:spPr>
          <a:xfrm>
            <a:off x="354186" y="1240233"/>
            <a:ext cx="2852415" cy="4421658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solidFill>
                  <a:srgbClr val="3B518E"/>
                </a:solidFill>
              </a:rPr>
              <a:t>Passage de paramètres entre les pages</a:t>
            </a: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48EE39BE-9E8A-4EFB-AA76-646D28DDBF24}"/>
              </a:ext>
            </a:extLst>
          </p:cNvPr>
          <p:cNvSpPr txBox="1">
            <a:spLocks/>
          </p:cNvSpPr>
          <p:nvPr/>
        </p:nvSpPr>
        <p:spPr>
          <a:xfrm>
            <a:off x="3825174" y="428630"/>
            <a:ext cx="8012641" cy="542920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kern="1200">
                <a:solidFill>
                  <a:srgbClr val="222933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fr-FR" dirty="0">
                <a:solidFill>
                  <a:srgbClr val="141E26"/>
                </a:solidFill>
              </a:rPr>
              <a:t>Les technologies cross-platform : Ionic</a:t>
            </a:r>
          </a:p>
          <a:p>
            <a:r>
              <a:rPr lang="fr-FR" b="1" cap="all" dirty="0">
                <a:solidFill>
                  <a:srgbClr val="3B518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Navigation avec Ionic</a:t>
            </a: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3ADDBDFA-01BC-4E72-B5CD-1788B348E5A6}"/>
              </a:ext>
            </a:extLst>
          </p:cNvPr>
          <p:cNvSpPr txBox="1">
            <a:spLocks/>
          </p:cNvSpPr>
          <p:nvPr/>
        </p:nvSpPr>
        <p:spPr>
          <a:xfrm>
            <a:off x="3506876" y="1240233"/>
            <a:ext cx="8330938" cy="226722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fr-FR" sz="2400" b="0" strike="noStrike" spc="-1" dirty="0">
                <a:solidFill>
                  <a:srgbClr val="2F3240"/>
                </a:solidFill>
                <a:latin typeface="Segoe UI"/>
              </a:rPr>
              <a:t>L’intégration du paramètre dans 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sz="2400" b="0" strike="noStrike" spc="-1" dirty="0">
                <a:solidFill>
                  <a:srgbClr val="2F3240"/>
                </a:solidFill>
                <a:latin typeface="Segoe UI"/>
              </a:rPr>
              <a:t> </a:t>
            </a:r>
            <a:r>
              <a:rPr lang="fr-FR" sz="2400" b="0" strike="noStrike" spc="-1" dirty="0" err="1">
                <a:solidFill>
                  <a:srgbClr val="95B258"/>
                </a:solidFill>
                <a:latin typeface="Segoe UI"/>
              </a:rPr>
              <a:t>routerLink</a:t>
            </a:r>
            <a:r>
              <a:rPr lang="fr-FR" sz="2400" b="0" strike="noStrike" spc="-1" dirty="0">
                <a:solidFill>
                  <a:srgbClr val="2F3240"/>
                </a:solidFill>
                <a:latin typeface="Segoe UI"/>
              </a:rPr>
              <a:t> : 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fr-FR" sz="2400" spc="-1" dirty="0">
              <a:solidFill>
                <a:srgbClr val="2F3240"/>
              </a:solidFill>
              <a:latin typeface="Segoe UI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fr-FR" sz="2400" b="0" strike="noStrike" spc="-1" dirty="0">
              <a:solidFill>
                <a:srgbClr val="2F3240"/>
              </a:solidFill>
              <a:latin typeface="Segoe UI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sz="2400" b="0" strike="noStrike" spc="-1" dirty="0">
                <a:solidFill>
                  <a:srgbClr val="2F3240"/>
                </a:solidFill>
                <a:latin typeface="Segoe UI"/>
              </a:rPr>
              <a:t> </a:t>
            </a:r>
            <a:r>
              <a:rPr lang="fr-FR" sz="2400" b="0" strike="noStrike" spc="-1" dirty="0" err="1">
                <a:solidFill>
                  <a:srgbClr val="95B258"/>
                </a:solidFill>
                <a:latin typeface="Segoe UI"/>
              </a:rPr>
              <a:t>navigate</a:t>
            </a:r>
            <a:r>
              <a:rPr lang="fr-FR" sz="2400" b="0" strike="noStrike" spc="-1" dirty="0">
                <a:solidFill>
                  <a:srgbClr val="2F3240"/>
                </a:solidFill>
                <a:latin typeface="Segoe UI"/>
              </a:rPr>
              <a:t> :</a:t>
            </a:r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6D568089-B2B3-4769-9325-554149C6E5C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4184" y="6124781"/>
            <a:ext cx="528777" cy="528777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0E39DB41-DE31-83E6-82D7-7096086A9AFC}"/>
              </a:ext>
            </a:extLst>
          </p:cNvPr>
          <p:cNvSpPr txBox="1"/>
          <p:nvPr/>
        </p:nvSpPr>
        <p:spPr>
          <a:xfrm>
            <a:off x="3316224" y="3519768"/>
            <a:ext cx="6096000" cy="923330"/>
          </a:xfrm>
          <a:prstGeom prst="rect">
            <a:avLst/>
          </a:prstGeom>
          <a:solidFill>
            <a:srgbClr val="011F39"/>
          </a:solidFill>
        </p:spPr>
        <p:txBody>
          <a:bodyPr wrap="square">
            <a:spAutoFit/>
          </a:bodyPr>
          <a:lstStyle/>
          <a:p>
            <a:r>
              <a:rPr lang="fr-F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fr-F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routage</a:t>
            </a:r>
            <a:r>
              <a:rPr lang="fr-F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fr-F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fr-F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F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router</a:t>
            </a:r>
            <a:r>
              <a:rPr lang="fr-F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F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navigate</a:t>
            </a:r>
            <a:r>
              <a:rPr lang="fr-F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fr-F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'/pagedeux'</a:t>
            </a:r>
            <a:r>
              <a:rPr lang="fr-F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fr-F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fr-F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]);</a:t>
            </a:r>
          </a:p>
          <a:p>
            <a:r>
              <a:rPr lang="fr-F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13EC6034-09A3-BF09-0408-3FB83AF9B5EC}"/>
              </a:ext>
            </a:extLst>
          </p:cNvPr>
          <p:cNvSpPr txBox="1"/>
          <p:nvPr/>
        </p:nvSpPr>
        <p:spPr>
          <a:xfrm>
            <a:off x="3316224" y="2441556"/>
            <a:ext cx="8521590" cy="338554"/>
          </a:xfrm>
          <a:prstGeom prst="rect">
            <a:avLst/>
          </a:prstGeom>
          <a:solidFill>
            <a:srgbClr val="011F39"/>
          </a:solidFill>
        </p:spPr>
        <p:txBody>
          <a:bodyPr wrap="square">
            <a:spAutoFit/>
          </a:bodyPr>
          <a:lstStyle/>
          <a:p>
            <a:r>
              <a:rPr lang="fr-F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F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ion-</a:t>
            </a:r>
            <a:r>
              <a:rPr lang="fr-F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fr-F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routerLink</a:t>
            </a:r>
            <a:r>
              <a:rPr lang="fr-F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fr-F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'/pagedeux'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fr-F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fr-F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F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Go to page deux</a:t>
            </a:r>
            <a:r>
              <a:rPr lang="fr-F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F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ion-</a:t>
            </a:r>
            <a:r>
              <a:rPr lang="fr-F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fr-F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F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8505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19">
            <a:extLst>
              <a:ext uri="{FF2B5EF4-FFF2-40B4-BE49-F238E27FC236}">
                <a16:creationId xmlns:a16="http://schemas.microsoft.com/office/drawing/2014/main" id="{EF71FCD1-EB37-485B-827A-23A3785D6F72}"/>
              </a:ext>
            </a:extLst>
          </p:cNvPr>
          <p:cNvSpPr txBox="1">
            <a:spLocks/>
          </p:cNvSpPr>
          <p:nvPr/>
        </p:nvSpPr>
        <p:spPr>
          <a:xfrm>
            <a:off x="354186" y="1240233"/>
            <a:ext cx="2852415" cy="4421658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solidFill>
                  <a:srgbClr val="3B518E"/>
                </a:solidFill>
              </a:rPr>
              <a:t>Passage de paramètres entre les pages</a:t>
            </a: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48EE39BE-9E8A-4EFB-AA76-646D28DDBF24}"/>
              </a:ext>
            </a:extLst>
          </p:cNvPr>
          <p:cNvSpPr txBox="1">
            <a:spLocks/>
          </p:cNvSpPr>
          <p:nvPr/>
        </p:nvSpPr>
        <p:spPr>
          <a:xfrm>
            <a:off x="3825174" y="428630"/>
            <a:ext cx="8012641" cy="542920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kern="1200">
                <a:solidFill>
                  <a:srgbClr val="222933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fr-FR" dirty="0">
                <a:solidFill>
                  <a:srgbClr val="141E26"/>
                </a:solidFill>
              </a:rPr>
              <a:t>Les technologies cross-platform : Ionic</a:t>
            </a:r>
          </a:p>
          <a:p>
            <a:r>
              <a:rPr lang="fr-FR" b="1" cap="all" dirty="0">
                <a:solidFill>
                  <a:srgbClr val="3B518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Navigation avec Ionic</a:t>
            </a: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3ADDBDFA-01BC-4E72-B5CD-1788B348E5A6}"/>
              </a:ext>
            </a:extLst>
          </p:cNvPr>
          <p:cNvSpPr txBox="1">
            <a:spLocks/>
          </p:cNvSpPr>
          <p:nvPr/>
        </p:nvSpPr>
        <p:spPr>
          <a:xfrm>
            <a:off x="3506875" y="1240233"/>
            <a:ext cx="8330938" cy="194508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fr-FR" sz="2400" b="0" strike="noStrike" spc="-1" dirty="0">
                <a:solidFill>
                  <a:srgbClr val="343642"/>
                </a:solidFill>
                <a:latin typeface="Segoe UI"/>
              </a:rPr>
              <a:t>Pour récupérer les paramètres dans le contrôleur de destination, </a:t>
            </a:r>
            <a:endParaRPr lang="fr-FR" sz="1800" b="0" strike="noStrike" spc="-1" dirty="0">
              <a:solidFill>
                <a:srgbClr val="343642"/>
              </a:solidFill>
              <a:latin typeface="Segoe UI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b="0" strike="noStrike" spc="-1" dirty="0">
                <a:solidFill>
                  <a:srgbClr val="343642"/>
                </a:solidFill>
                <a:latin typeface="Segoe UI"/>
              </a:rPr>
              <a:t>Injecter le service </a:t>
            </a:r>
            <a:r>
              <a:rPr lang="fr-FR" b="0" strike="noStrike" spc="-1" dirty="0" err="1">
                <a:solidFill>
                  <a:srgbClr val="95B258"/>
                </a:solidFill>
                <a:latin typeface="Segoe UI"/>
              </a:rPr>
              <a:t>ActivatedRoute</a:t>
            </a:r>
            <a:r>
              <a:rPr lang="fr-FR" b="0" strike="noStrike" spc="-1" dirty="0">
                <a:solidFill>
                  <a:srgbClr val="343642"/>
                </a:solidFill>
                <a:latin typeface="Segoe UI"/>
              </a:rPr>
              <a:t> 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b="0" strike="noStrike" spc="-1" dirty="0">
                <a:solidFill>
                  <a:srgbClr val="343642"/>
                </a:solidFill>
                <a:latin typeface="Segoe UI"/>
              </a:rPr>
              <a:t>Souscrire à une méthode asynchrone, qui est sous la forme d’un observable, pour récupérer les paramètres</a:t>
            </a:r>
            <a:endParaRPr lang="fr-FR" b="0" strike="noStrike" spc="-1" dirty="0">
              <a:solidFill>
                <a:srgbClr val="95B258"/>
              </a:solidFill>
              <a:latin typeface="Segoe UI"/>
            </a:endParaRPr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6D568089-B2B3-4769-9325-554149C6E5C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4184" y="6124781"/>
            <a:ext cx="528777" cy="528777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CBCA246C-9F12-FE03-3A73-AF5B13289370}"/>
              </a:ext>
            </a:extLst>
          </p:cNvPr>
          <p:cNvSpPr txBox="1"/>
          <p:nvPr/>
        </p:nvSpPr>
        <p:spPr>
          <a:xfrm>
            <a:off x="3506875" y="3185317"/>
            <a:ext cx="5937401" cy="3539430"/>
          </a:xfrm>
          <a:prstGeom prst="rect">
            <a:avLst/>
          </a:prstGeom>
          <a:solidFill>
            <a:srgbClr val="011F39"/>
          </a:solidFill>
        </p:spPr>
        <p:txBody>
          <a:bodyPr wrap="square">
            <a:spAutoFit/>
          </a:bodyPr>
          <a:lstStyle/>
          <a:p>
            <a:r>
              <a:rPr lang="fr-F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…</a:t>
            </a:r>
            <a:endParaRPr lang="fr-F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fr-F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ActivatedRoute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fr-FR" sz="1400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'@</a:t>
            </a:r>
            <a:r>
              <a:rPr lang="fr-F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angular</a:t>
            </a:r>
            <a:r>
              <a:rPr lang="fr-F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/router'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lang="fr-FR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Component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({…})</a:t>
            </a:r>
          </a:p>
          <a:p>
            <a:r>
              <a:rPr lang="fr-F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PagedeuxPage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implements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OnInit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| </a:t>
            </a:r>
            <a:r>
              <a:rPr lang="fr-FR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| </a:t>
            </a:r>
            <a:r>
              <a:rPr lang="fr-FR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undefined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constructor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route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ActivatedRoute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 }</a:t>
            </a:r>
          </a:p>
          <a:p>
            <a:b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ngOnInit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fr-F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fr-F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F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route</a:t>
            </a:r>
            <a:r>
              <a:rPr lang="fr-F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F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paramMap</a:t>
            </a:r>
            <a:r>
              <a:rPr lang="fr-F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F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subscribe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params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fr-F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F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fr-F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params</a:t>
            </a:r>
            <a:r>
              <a:rPr lang="fr-F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F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"id"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fr-F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FR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"ID = "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fr-F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F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});</a:t>
            </a:r>
          </a:p>
          <a:p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270735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0F19FB19-BC5C-4CA3-B36F-D05031688B0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03" r="1"/>
          <a:stretch/>
        </p:blipFill>
        <p:spPr>
          <a:xfrm>
            <a:off x="0" y="3002"/>
            <a:ext cx="12192000" cy="684306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F4792626-5EDF-457E-BC47-35973147636D}"/>
              </a:ext>
            </a:extLst>
          </p:cNvPr>
          <p:cNvSpPr/>
          <p:nvPr/>
        </p:nvSpPr>
        <p:spPr>
          <a:xfrm>
            <a:off x="0" y="11936"/>
            <a:ext cx="12192000" cy="6858000"/>
          </a:xfrm>
          <a:prstGeom prst="rect">
            <a:avLst/>
          </a:prstGeom>
          <a:solidFill>
            <a:srgbClr val="011F39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07BC588E-A495-49A9-8813-628670F8E4BB}"/>
              </a:ext>
            </a:extLst>
          </p:cNvPr>
          <p:cNvGrpSpPr/>
          <p:nvPr/>
        </p:nvGrpSpPr>
        <p:grpSpPr>
          <a:xfrm>
            <a:off x="-1" y="0"/>
            <a:ext cx="3657600" cy="6858001"/>
            <a:chOff x="-1" y="0"/>
            <a:chExt cx="4292084" cy="6858001"/>
          </a:xfrm>
        </p:grpSpPr>
        <p:sp>
          <p:nvSpPr>
            <p:cNvPr id="17" name="Flèche : pentagone 16">
              <a:extLst>
                <a:ext uri="{FF2B5EF4-FFF2-40B4-BE49-F238E27FC236}">
                  <a16:creationId xmlns:a16="http://schemas.microsoft.com/office/drawing/2014/main" id="{594D2172-FB13-492C-B76B-A385911C5851}"/>
                </a:ext>
              </a:extLst>
            </p:cNvPr>
            <p:cNvSpPr/>
            <p:nvPr/>
          </p:nvSpPr>
          <p:spPr>
            <a:xfrm>
              <a:off x="-1" y="0"/>
              <a:ext cx="4292083" cy="6858000"/>
            </a:xfrm>
            <a:prstGeom prst="homePlate">
              <a:avLst>
                <a:gd name="adj" fmla="val 50658"/>
              </a:avLst>
            </a:prstGeom>
            <a:solidFill>
              <a:srgbClr val="0651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8" name="Triangle rectangle 17">
              <a:extLst>
                <a:ext uri="{FF2B5EF4-FFF2-40B4-BE49-F238E27FC236}">
                  <a16:creationId xmlns:a16="http://schemas.microsoft.com/office/drawing/2014/main" id="{3D0C3274-FA67-4536-99D7-BF36DC8EB5D9}"/>
                </a:ext>
              </a:extLst>
            </p:cNvPr>
            <p:cNvSpPr/>
            <p:nvPr/>
          </p:nvSpPr>
          <p:spPr>
            <a:xfrm>
              <a:off x="0" y="2699281"/>
              <a:ext cx="4292082" cy="4158720"/>
            </a:xfrm>
            <a:prstGeom prst="rtTriangle">
              <a:avLst/>
            </a:prstGeom>
            <a:solidFill>
              <a:srgbClr val="06516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" name="Triangle rectangle 18">
              <a:extLst>
                <a:ext uri="{FF2B5EF4-FFF2-40B4-BE49-F238E27FC236}">
                  <a16:creationId xmlns:a16="http://schemas.microsoft.com/office/drawing/2014/main" id="{8A5F0E14-750D-4317-86A8-BA8B26E435A6}"/>
                </a:ext>
              </a:extLst>
            </p:cNvPr>
            <p:cNvSpPr/>
            <p:nvPr/>
          </p:nvSpPr>
          <p:spPr>
            <a:xfrm rot="5400000">
              <a:off x="-68820" y="80756"/>
              <a:ext cx="4429722" cy="4292084"/>
            </a:xfrm>
            <a:prstGeom prst="rtTriangle">
              <a:avLst/>
            </a:prstGeom>
            <a:solidFill>
              <a:srgbClr val="06516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5" name="Titre 1">
            <a:extLst>
              <a:ext uri="{FF2B5EF4-FFF2-40B4-BE49-F238E27FC236}">
                <a16:creationId xmlns:a16="http://schemas.microsoft.com/office/drawing/2014/main" id="{D4B8AE3F-44D0-4D41-9A92-0871B449521A}"/>
              </a:ext>
            </a:extLst>
          </p:cNvPr>
          <p:cNvSpPr txBox="1">
            <a:spLocks/>
          </p:cNvSpPr>
          <p:nvPr/>
        </p:nvSpPr>
        <p:spPr>
          <a:xfrm>
            <a:off x="3825174" y="428630"/>
            <a:ext cx="8012641" cy="438699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kern="1200">
                <a:solidFill>
                  <a:srgbClr val="222933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fr-FR" dirty="0">
                <a:solidFill>
                  <a:schemeClr val="bg1"/>
                </a:solidFill>
              </a:rPr>
              <a:t>Les technologies cross-platform : Ionic</a:t>
            </a:r>
          </a:p>
          <a:p>
            <a:r>
              <a:rPr lang="fr-FR" b="1" cap="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Navigation avec Ionic</a:t>
            </a:r>
          </a:p>
        </p:txBody>
      </p:sp>
      <p:pic>
        <p:nvPicPr>
          <p:cNvPr id="7" name="Graphique 6">
            <a:extLst>
              <a:ext uri="{FF2B5EF4-FFF2-40B4-BE49-F238E27FC236}">
                <a16:creationId xmlns:a16="http://schemas.microsoft.com/office/drawing/2014/main" id="{3ECC1C3A-EA26-42AD-BEC3-DCF5FBAA17F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4185" y="6124782"/>
            <a:ext cx="528776" cy="528776"/>
          </a:xfrm>
          <a:prstGeom prst="rect">
            <a:avLst/>
          </a:prstGeom>
        </p:spPr>
      </p:pic>
      <p:sp>
        <p:nvSpPr>
          <p:cNvPr id="13" name="Espace réservé du texte 19">
            <a:extLst>
              <a:ext uri="{FF2B5EF4-FFF2-40B4-BE49-F238E27FC236}">
                <a16:creationId xmlns:a16="http://schemas.microsoft.com/office/drawing/2014/main" id="{F370911A-DC8A-44E7-BC5B-3A98548EDA9D}"/>
              </a:ext>
            </a:extLst>
          </p:cNvPr>
          <p:cNvSpPr txBox="1">
            <a:spLocks/>
          </p:cNvSpPr>
          <p:nvPr/>
        </p:nvSpPr>
        <p:spPr>
          <a:xfrm>
            <a:off x="354186" y="1218171"/>
            <a:ext cx="3116800" cy="4421658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400" dirty="0"/>
              <a:t>DÉMONSTRATION</a:t>
            </a:r>
          </a:p>
        </p:txBody>
      </p:sp>
      <p:sp>
        <p:nvSpPr>
          <p:cNvPr id="15" name="Espace réservé du texte 19">
            <a:extLst>
              <a:ext uri="{FF2B5EF4-FFF2-40B4-BE49-F238E27FC236}">
                <a16:creationId xmlns:a16="http://schemas.microsoft.com/office/drawing/2014/main" id="{BDF6E1C4-75C9-4326-96F9-5F0FA302E826}"/>
              </a:ext>
            </a:extLst>
          </p:cNvPr>
          <p:cNvSpPr txBox="1">
            <a:spLocks/>
          </p:cNvSpPr>
          <p:nvPr/>
        </p:nvSpPr>
        <p:spPr>
          <a:xfrm>
            <a:off x="4011784" y="3027742"/>
            <a:ext cx="7826030" cy="6093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4400" b="0" dirty="0">
                <a:latin typeface="Segoe UI Light" panose="020B0502040204020203" pitchFamily="34" charset="0"/>
                <a:cs typeface="Segoe UI Light" panose="020B0502040204020203" pitchFamily="34" charset="0"/>
              </a:rPr>
              <a:t>Passage de paramètres</a:t>
            </a:r>
          </a:p>
        </p:txBody>
      </p:sp>
    </p:spTree>
    <p:extLst>
      <p:ext uri="{BB962C8B-B14F-4D97-AF65-F5344CB8AC3E}">
        <p14:creationId xmlns:p14="http://schemas.microsoft.com/office/powerpoint/2010/main" val="783227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C944C23-0306-4C79-A615-0F5495658BA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11F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7" name="Graphique 6">
            <a:extLst>
              <a:ext uri="{FF2B5EF4-FFF2-40B4-BE49-F238E27FC236}">
                <a16:creationId xmlns:a16="http://schemas.microsoft.com/office/drawing/2014/main" id="{9E6F0052-C844-4C3B-948F-88E3961AD71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4185" y="6124782"/>
            <a:ext cx="528776" cy="528776"/>
          </a:xfrm>
          <a:prstGeom prst="rect">
            <a:avLst/>
          </a:prstGeom>
        </p:spPr>
      </p:pic>
      <p:sp>
        <p:nvSpPr>
          <p:cNvPr id="4" name="Titre 1">
            <a:extLst>
              <a:ext uri="{FF2B5EF4-FFF2-40B4-BE49-F238E27FC236}">
                <a16:creationId xmlns:a16="http://schemas.microsoft.com/office/drawing/2014/main" id="{22BF55BC-6F2B-4024-95D5-A0C7ADD879BE}"/>
              </a:ext>
            </a:extLst>
          </p:cNvPr>
          <p:cNvSpPr txBox="1">
            <a:spLocks/>
          </p:cNvSpPr>
          <p:nvPr/>
        </p:nvSpPr>
        <p:spPr>
          <a:xfrm>
            <a:off x="3825174" y="428630"/>
            <a:ext cx="8012641" cy="438699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kern="1200">
                <a:solidFill>
                  <a:srgbClr val="222933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fr-FR" dirty="0">
                <a:solidFill>
                  <a:schemeClr val="bg1"/>
                </a:solidFill>
              </a:rPr>
              <a:t>Les technologies cross-platform : Ionic</a:t>
            </a:r>
          </a:p>
          <a:p>
            <a:r>
              <a:rPr lang="fr-FR" b="1" cap="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Navigation avec Ionic</a:t>
            </a:r>
          </a:p>
        </p:txBody>
      </p:sp>
      <p:sp>
        <p:nvSpPr>
          <p:cNvPr id="5" name="Espace réservé du texte 19">
            <a:extLst>
              <a:ext uri="{FF2B5EF4-FFF2-40B4-BE49-F238E27FC236}">
                <a16:creationId xmlns:a16="http://schemas.microsoft.com/office/drawing/2014/main" id="{E04311FB-FBF7-4BC4-BD8F-F8A468C6FE97}"/>
              </a:ext>
            </a:extLst>
          </p:cNvPr>
          <p:cNvSpPr txBox="1">
            <a:spLocks/>
          </p:cNvSpPr>
          <p:nvPr/>
        </p:nvSpPr>
        <p:spPr>
          <a:xfrm>
            <a:off x="354185" y="2699281"/>
            <a:ext cx="11483629" cy="6093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4400" dirty="0"/>
              <a:t>Maîtriser l’historique de navigation</a:t>
            </a:r>
          </a:p>
        </p:txBody>
      </p:sp>
    </p:spTree>
    <p:extLst>
      <p:ext uri="{BB962C8B-B14F-4D97-AF65-F5344CB8AC3E}">
        <p14:creationId xmlns:p14="http://schemas.microsoft.com/office/powerpoint/2010/main" val="982783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19">
            <a:extLst>
              <a:ext uri="{FF2B5EF4-FFF2-40B4-BE49-F238E27FC236}">
                <a16:creationId xmlns:a16="http://schemas.microsoft.com/office/drawing/2014/main" id="{EF71FCD1-EB37-485B-827A-23A3785D6F72}"/>
              </a:ext>
            </a:extLst>
          </p:cNvPr>
          <p:cNvSpPr txBox="1">
            <a:spLocks/>
          </p:cNvSpPr>
          <p:nvPr/>
        </p:nvSpPr>
        <p:spPr>
          <a:xfrm>
            <a:off x="354186" y="1240233"/>
            <a:ext cx="2852415" cy="4421658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solidFill>
                  <a:srgbClr val="3B518E"/>
                </a:solidFill>
              </a:rPr>
              <a:t>Maîtriser l’historique de navigation</a:t>
            </a: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48EE39BE-9E8A-4EFB-AA76-646D28DDBF24}"/>
              </a:ext>
            </a:extLst>
          </p:cNvPr>
          <p:cNvSpPr txBox="1">
            <a:spLocks/>
          </p:cNvSpPr>
          <p:nvPr/>
        </p:nvSpPr>
        <p:spPr>
          <a:xfrm>
            <a:off x="3825174" y="428630"/>
            <a:ext cx="8012641" cy="542920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kern="1200">
                <a:solidFill>
                  <a:srgbClr val="222933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fr-FR" dirty="0">
                <a:solidFill>
                  <a:srgbClr val="141E26"/>
                </a:solidFill>
              </a:rPr>
              <a:t>Les technologies cross-platform : Ionic</a:t>
            </a:r>
          </a:p>
          <a:p>
            <a:r>
              <a:rPr lang="fr-FR" b="1" cap="all" dirty="0">
                <a:solidFill>
                  <a:srgbClr val="3B518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Navigation avec Ionic</a:t>
            </a: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3ADDBDFA-01BC-4E72-B5CD-1788B348E5A6}"/>
              </a:ext>
            </a:extLst>
          </p:cNvPr>
          <p:cNvSpPr txBox="1">
            <a:spLocks/>
          </p:cNvSpPr>
          <p:nvPr/>
        </p:nvSpPr>
        <p:spPr>
          <a:xfrm>
            <a:off x="3506875" y="1240233"/>
            <a:ext cx="8330938" cy="375481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fr-FR" sz="2400" b="0" strike="noStrike" spc="-1" dirty="0">
                <a:solidFill>
                  <a:srgbClr val="343642"/>
                </a:solidFill>
                <a:latin typeface="Segoe UI"/>
              </a:rPr>
              <a:t>D’autres méthodes sont offertes par le routeur pour gérer finement </a:t>
            </a:r>
            <a:r>
              <a:rPr lang="fr-FR" sz="2400" b="0" strike="noStrike" spc="-1" dirty="0">
                <a:solidFill>
                  <a:srgbClr val="95B258"/>
                </a:solidFill>
                <a:latin typeface="Segoe UI"/>
              </a:rPr>
              <a:t>l’historique de navigation </a:t>
            </a:r>
            <a:r>
              <a:rPr lang="fr-FR" sz="2400" b="0" strike="noStrike" spc="-1" dirty="0">
                <a:solidFill>
                  <a:srgbClr val="343642"/>
                </a:solidFill>
                <a:latin typeface="Segoe UI"/>
              </a:rPr>
              <a:t>et prévenir des cas à la marge</a:t>
            </a:r>
            <a:endParaRPr lang="fr-FR" sz="2400" spc="-1" dirty="0">
              <a:solidFill>
                <a:srgbClr val="95B258"/>
              </a:solidFill>
              <a:latin typeface="Segoe UI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b="0" strike="noStrike" spc="-1" dirty="0">
                <a:solidFill>
                  <a:srgbClr val="343642"/>
                </a:solidFill>
                <a:latin typeface="Segoe UI"/>
              </a:rPr>
              <a:t>Pour utiliser les méthodes avancées du routeur, il est nécessaire d’utiliser la surcouche proposée par Ionic : </a:t>
            </a:r>
            <a:r>
              <a:rPr lang="fr-FR" b="0" strike="noStrike" spc="-1" dirty="0" err="1">
                <a:solidFill>
                  <a:srgbClr val="95B258"/>
                </a:solidFill>
                <a:latin typeface="Segoe UI"/>
              </a:rPr>
              <a:t>NavController</a:t>
            </a:r>
            <a:endParaRPr lang="fr-FR" b="0" strike="noStrike" spc="-1" dirty="0">
              <a:solidFill>
                <a:srgbClr val="95B258"/>
              </a:solidFill>
              <a:latin typeface="Segoe UI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fr-FR" spc="-1" dirty="0">
              <a:solidFill>
                <a:srgbClr val="95B258"/>
              </a:solidFill>
              <a:latin typeface="Segoe UI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fr-FR" b="0" strike="noStrike" spc="-1" dirty="0">
              <a:solidFill>
                <a:srgbClr val="95B258"/>
              </a:solidFill>
              <a:latin typeface="Segoe UI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fr-FR" spc="-1" dirty="0">
              <a:solidFill>
                <a:srgbClr val="95B258"/>
              </a:solidFill>
              <a:latin typeface="Segoe UI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fr-FR" sz="2000" b="0" strike="noStrike" spc="-1" dirty="0">
              <a:solidFill>
                <a:srgbClr val="95B258"/>
              </a:solidFill>
              <a:latin typeface="Segoe UI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fr-FR" b="0" strike="noStrike" spc="-1" dirty="0">
              <a:solidFill>
                <a:srgbClr val="95B258"/>
              </a:solidFill>
              <a:latin typeface="Segoe UI"/>
            </a:endParaRPr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6D568089-B2B3-4769-9325-554149C6E5C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4184" y="6124781"/>
            <a:ext cx="528777" cy="528777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2E96D8A2-41B2-0647-29D9-26F492888FE4}"/>
              </a:ext>
            </a:extLst>
          </p:cNvPr>
          <p:cNvSpPr txBox="1"/>
          <p:nvPr/>
        </p:nvSpPr>
        <p:spPr>
          <a:xfrm>
            <a:off x="3506875" y="3429000"/>
            <a:ext cx="8330938" cy="1569660"/>
          </a:xfrm>
          <a:prstGeom prst="rect">
            <a:avLst/>
          </a:prstGeom>
          <a:solidFill>
            <a:srgbClr val="011F39"/>
          </a:solidFill>
        </p:spPr>
        <p:txBody>
          <a:bodyPr wrap="square">
            <a:spAutoFit/>
          </a:bodyPr>
          <a:lstStyle/>
          <a:p>
            <a:r>
              <a:rPr lang="fr-F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fr-F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IonicModule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fr-F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NavController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fr-FR" sz="1600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'@</a:t>
            </a:r>
            <a:r>
              <a:rPr lang="fr-FR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ionic</a:t>
            </a:r>
            <a:r>
              <a:rPr lang="fr-F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fr-FR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angular</a:t>
            </a:r>
            <a:r>
              <a:rPr lang="fr-F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’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lang="fr-FR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Component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({…})</a:t>
            </a:r>
          </a:p>
          <a:p>
            <a:r>
              <a:rPr lang="fr-F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6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PagedeuxPage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implements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6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OnInit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constructor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navCtrl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6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NavController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 }</a:t>
            </a:r>
          </a:p>
          <a:p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850656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19">
            <a:extLst>
              <a:ext uri="{FF2B5EF4-FFF2-40B4-BE49-F238E27FC236}">
                <a16:creationId xmlns:a16="http://schemas.microsoft.com/office/drawing/2014/main" id="{EF71FCD1-EB37-485B-827A-23A3785D6F72}"/>
              </a:ext>
            </a:extLst>
          </p:cNvPr>
          <p:cNvSpPr txBox="1">
            <a:spLocks/>
          </p:cNvSpPr>
          <p:nvPr/>
        </p:nvSpPr>
        <p:spPr>
          <a:xfrm>
            <a:off x="354186" y="1240233"/>
            <a:ext cx="2852415" cy="4421658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solidFill>
                  <a:srgbClr val="3B518E"/>
                </a:solidFill>
              </a:rPr>
              <a:t>Maîtriser l’historique de navigation</a:t>
            </a: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48EE39BE-9E8A-4EFB-AA76-646D28DDBF24}"/>
              </a:ext>
            </a:extLst>
          </p:cNvPr>
          <p:cNvSpPr txBox="1">
            <a:spLocks/>
          </p:cNvSpPr>
          <p:nvPr/>
        </p:nvSpPr>
        <p:spPr>
          <a:xfrm>
            <a:off x="3825174" y="428630"/>
            <a:ext cx="8012641" cy="542920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kern="1200">
                <a:solidFill>
                  <a:srgbClr val="222933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fr-FR" dirty="0">
                <a:solidFill>
                  <a:srgbClr val="141E26"/>
                </a:solidFill>
              </a:rPr>
              <a:t>Les technologies cross-platform : Ionic</a:t>
            </a:r>
          </a:p>
          <a:p>
            <a:r>
              <a:rPr lang="fr-FR" b="1" cap="all" dirty="0">
                <a:solidFill>
                  <a:srgbClr val="3B518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Navigation avec Ionic</a:t>
            </a: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3ADDBDFA-01BC-4E72-B5CD-1788B348E5A6}"/>
              </a:ext>
            </a:extLst>
          </p:cNvPr>
          <p:cNvSpPr txBox="1">
            <a:spLocks/>
          </p:cNvSpPr>
          <p:nvPr/>
        </p:nvSpPr>
        <p:spPr>
          <a:xfrm>
            <a:off x="3506875" y="1240233"/>
            <a:ext cx="8330938" cy="421647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+mj-cs"/>
              </a:defRPr>
            </a:lvl1pPr>
          </a:lstStyle>
          <a:p>
            <a:pPr marL="285750" indent="-285750">
              <a:lnSpc>
                <a:spcPct val="115000"/>
              </a:lnSpc>
              <a:buFont typeface="Arial" panose="020B0604020202020204" pitchFamily="34" charset="0"/>
              <a:buChar char="•"/>
              <a:defRPr/>
            </a:pPr>
            <a:r>
              <a:rPr lang="fr-FR" sz="2400" spc="-1" dirty="0">
                <a:solidFill>
                  <a:srgbClr val="343642"/>
                </a:solidFill>
                <a:latin typeface="Segoe UI"/>
              </a:rPr>
              <a:t>Retourner à la page précédente</a:t>
            </a:r>
          </a:p>
          <a:p>
            <a:pPr marL="285750" indent="-285750">
              <a:lnSpc>
                <a:spcPct val="115000"/>
              </a:lnSpc>
              <a:buFont typeface="Arial" panose="020B0604020202020204" pitchFamily="34" charset="0"/>
              <a:buChar char="•"/>
              <a:defRPr/>
            </a:pPr>
            <a:endParaRPr lang="fr-FR" sz="2400" spc="-1" dirty="0">
              <a:solidFill>
                <a:srgbClr val="343642"/>
              </a:solidFill>
              <a:latin typeface="Segoe UI"/>
            </a:endParaRPr>
          </a:p>
          <a:p>
            <a:pPr marL="285750" indent="-285750">
              <a:lnSpc>
                <a:spcPct val="115000"/>
              </a:lnSpc>
              <a:buFont typeface="Arial" panose="020B0604020202020204" pitchFamily="34" charset="0"/>
              <a:buChar char="•"/>
              <a:defRPr/>
            </a:pPr>
            <a:endParaRPr lang="fr-FR" sz="2400" spc="-1" dirty="0">
              <a:solidFill>
                <a:srgbClr val="343642"/>
              </a:solidFill>
              <a:latin typeface="Segoe UI"/>
            </a:endParaRPr>
          </a:p>
          <a:p>
            <a:pPr marL="285750" indent="-285750">
              <a:lnSpc>
                <a:spcPct val="115000"/>
              </a:lnSpc>
              <a:buFont typeface="Arial" panose="020B0604020202020204" pitchFamily="34" charset="0"/>
              <a:buChar char="•"/>
              <a:defRPr/>
            </a:pPr>
            <a:r>
              <a:rPr lang="fr-FR" sz="2400" spc="-1" dirty="0">
                <a:solidFill>
                  <a:srgbClr val="343642"/>
                </a:solidFill>
                <a:latin typeface="Segoe UI"/>
                <a:ea typeface="DejaVu Sans"/>
                <a:cs typeface="DejaVu Sans"/>
              </a:rPr>
              <a:t>Retourner à une page précédente en dépilant la navigation</a:t>
            </a:r>
          </a:p>
          <a:p>
            <a:pPr marL="285750" indent="-285750">
              <a:lnSpc>
                <a:spcPct val="115000"/>
              </a:lnSpc>
              <a:buFont typeface="Arial" panose="020B0604020202020204" pitchFamily="34" charset="0"/>
              <a:buChar char="•"/>
              <a:defRPr/>
            </a:pPr>
            <a:endParaRPr lang="fr-FR" sz="2400" spc="-1" dirty="0">
              <a:solidFill>
                <a:srgbClr val="343642"/>
              </a:solidFill>
              <a:latin typeface="Segoe UI"/>
              <a:ea typeface="DejaVu Sans"/>
              <a:cs typeface="DejaVu Sans"/>
            </a:endParaRPr>
          </a:p>
          <a:p>
            <a:pPr marL="285750" indent="-285750" algn="ctr">
              <a:lnSpc>
                <a:spcPct val="115000"/>
              </a:lnSpc>
              <a:buFont typeface="Arial" panose="020B0604020202020204" pitchFamily="34" charset="0"/>
              <a:buChar char="•"/>
              <a:defRPr/>
            </a:pPr>
            <a:endParaRPr kumimoji="0" lang="fr-FR" sz="2400" b="0" i="0" u="none" strike="noStrike" kern="1200" cap="none" spc="-1" normalizeH="0" baseline="0" noProof="0" dirty="0">
              <a:ln>
                <a:noFill/>
              </a:ln>
              <a:solidFill>
                <a:srgbClr val="343642"/>
              </a:solidFill>
              <a:effectLst/>
              <a:uLnTx/>
              <a:uFillTx/>
              <a:latin typeface="Segoe UI"/>
              <a:ea typeface="DejaVu Sans"/>
              <a:cs typeface="DejaVu Sans"/>
            </a:endParaRPr>
          </a:p>
          <a:p>
            <a:pPr marL="285750" indent="-285750">
              <a:lnSpc>
                <a:spcPct val="115000"/>
              </a:lnSpc>
              <a:buFont typeface="Arial" panose="020B0604020202020204" pitchFamily="34" charset="0"/>
              <a:buChar char="•"/>
              <a:defRPr/>
            </a:pPr>
            <a:r>
              <a:rPr lang="fr-FR" sz="2400" spc="-1" dirty="0">
                <a:solidFill>
                  <a:srgbClr val="343642"/>
                </a:solidFill>
                <a:latin typeface="Segoe UI"/>
                <a:ea typeface="DejaVu Sans"/>
                <a:cs typeface="DejaVu Sans"/>
              </a:rPr>
              <a:t>Naviguer jusqu’à une page et en faire la nouvelle base de l’historique</a:t>
            </a:r>
            <a:endParaRPr kumimoji="0" lang="fr-FR" sz="2400" b="0" i="0" u="none" strike="noStrike" kern="1200" cap="none" spc="-1" normalizeH="0" baseline="0" noProof="0" dirty="0">
              <a:ln>
                <a:noFill/>
              </a:ln>
              <a:solidFill>
                <a:srgbClr val="343642"/>
              </a:solidFill>
              <a:effectLst/>
              <a:uLnTx/>
              <a:uFillTx/>
              <a:latin typeface="Segoe UI"/>
              <a:ea typeface="DejaVu Sans"/>
              <a:cs typeface="DejaVu Sans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fr-FR" b="0" strike="noStrike" spc="-1" dirty="0">
              <a:solidFill>
                <a:srgbClr val="95B258"/>
              </a:solidFill>
              <a:latin typeface="Segoe UI"/>
            </a:endParaRPr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6D568089-B2B3-4769-9325-554149C6E5C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4184" y="6124781"/>
            <a:ext cx="528777" cy="528777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6BADF063-5E7D-637B-7234-51B0320A784D}"/>
              </a:ext>
            </a:extLst>
          </p:cNvPr>
          <p:cNvSpPr txBox="1"/>
          <p:nvPr/>
        </p:nvSpPr>
        <p:spPr>
          <a:xfrm>
            <a:off x="3506875" y="1769022"/>
            <a:ext cx="6096000" cy="369332"/>
          </a:xfrm>
          <a:prstGeom prst="rect">
            <a:avLst/>
          </a:prstGeom>
          <a:solidFill>
            <a:srgbClr val="011F39"/>
          </a:solidFill>
        </p:spPr>
        <p:txBody>
          <a:bodyPr wrap="square">
            <a:spAutoFit/>
          </a:bodyPr>
          <a:lstStyle/>
          <a:p>
            <a:r>
              <a:rPr lang="fr-F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fr-F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F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navCtrl</a:t>
            </a:r>
            <a:r>
              <a:rPr lang="fr-F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F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back</a:t>
            </a:r>
            <a:r>
              <a:rPr lang="fr-F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3C125637-E317-751B-E4DB-7ABC4F97C201}"/>
              </a:ext>
            </a:extLst>
          </p:cNvPr>
          <p:cNvSpPr txBox="1"/>
          <p:nvPr/>
        </p:nvSpPr>
        <p:spPr>
          <a:xfrm>
            <a:off x="3506875" y="3405807"/>
            <a:ext cx="6096000" cy="369332"/>
          </a:xfrm>
          <a:prstGeom prst="rect">
            <a:avLst/>
          </a:prstGeom>
          <a:solidFill>
            <a:srgbClr val="011F39"/>
          </a:solidFill>
        </p:spPr>
        <p:txBody>
          <a:bodyPr wrap="square">
            <a:spAutoFit/>
          </a:bodyPr>
          <a:lstStyle/>
          <a:p>
            <a:r>
              <a:rPr lang="fr-F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fr-F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F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navCtrl</a:t>
            </a:r>
            <a:r>
              <a:rPr lang="fr-F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F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navigateBack</a:t>
            </a:r>
            <a:r>
              <a:rPr lang="fr-F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'/home'</a:t>
            </a:r>
            <a:r>
              <a:rPr lang="fr-F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E7470FF9-FB6E-F786-CF9C-93D2513452BD}"/>
              </a:ext>
            </a:extLst>
          </p:cNvPr>
          <p:cNvSpPr txBox="1"/>
          <p:nvPr/>
        </p:nvSpPr>
        <p:spPr>
          <a:xfrm>
            <a:off x="3506875" y="5087376"/>
            <a:ext cx="6096000" cy="369332"/>
          </a:xfrm>
          <a:prstGeom prst="rect">
            <a:avLst/>
          </a:prstGeom>
          <a:solidFill>
            <a:srgbClr val="011F39"/>
          </a:solidFill>
        </p:spPr>
        <p:txBody>
          <a:bodyPr wrap="square">
            <a:spAutoFit/>
          </a:bodyPr>
          <a:lstStyle/>
          <a:p>
            <a:r>
              <a:rPr lang="fr-F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fr-F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F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navCtrl</a:t>
            </a:r>
            <a:r>
              <a:rPr lang="fr-F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F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navigateRoot</a:t>
            </a:r>
            <a:r>
              <a:rPr lang="fr-F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</a:t>
            </a:r>
            <a:r>
              <a:rPr lang="fr-F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fr-F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fr-F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108436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C944C23-0306-4C79-A615-0F5495658BA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11F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7" name="Graphique 6">
            <a:extLst>
              <a:ext uri="{FF2B5EF4-FFF2-40B4-BE49-F238E27FC236}">
                <a16:creationId xmlns:a16="http://schemas.microsoft.com/office/drawing/2014/main" id="{9E6F0052-C844-4C3B-948F-88E3961AD71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4185" y="6124782"/>
            <a:ext cx="528776" cy="528776"/>
          </a:xfrm>
          <a:prstGeom prst="rect">
            <a:avLst/>
          </a:prstGeom>
        </p:spPr>
      </p:pic>
      <p:sp>
        <p:nvSpPr>
          <p:cNvPr id="4" name="Titre 1">
            <a:extLst>
              <a:ext uri="{FF2B5EF4-FFF2-40B4-BE49-F238E27FC236}">
                <a16:creationId xmlns:a16="http://schemas.microsoft.com/office/drawing/2014/main" id="{22BF55BC-6F2B-4024-95D5-A0C7ADD879BE}"/>
              </a:ext>
            </a:extLst>
          </p:cNvPr>
          <p:cNvSpPr txBox="1">
            <a:spLocks/>
          </p:cNvSpPr>
          <p:nvPr/>
        </p:nvSpPr>
        <p:spPr>
          <a:xfrm>
            <a:off x="3825174" y="428630"/>
            <a:ext cx="8012641" cy="438699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kern="1200">
                <a:solidFill>
                  <a:srgbClr val="222933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fr-FR" dirty="0">
                <a:solidFill>
                  <a:schemeClr val="bg1"/>
                </a:solidFill>
              </a:rPr>
              <a:t>Les technologies cross-platform : Ionic</a:t>
            </a:r>
          </a:p>
          <a:p>
            <a:r>
              <a:rPr lang="fr-FR" b="1" cap="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Navigation avec Ionic</a:t>
            </a:r>
          </a:p>
        </p:txBody>
      </p:sp>
      <p:sp>
        <p:nvSpPr>
          <p:cNvPr id="5" name="Espace réservé du texte 19">
            <a:extLst>
              <a:ext uri="{FF2B5EF4-FFF2-40B4-BE49-F238E27FC236}">
                <a16:creationId xmlns:a16="http://schemas.microsoft.com/office/drawing/2014/main" id="{E04311FB-FBF7-4BC4-BD8F-F8A468C6FE97}"/>
              </a:ext>
            </a:extLst>
          </p:cNvPr>
          <p:cNvSpPr txBox="1">
            <a:spLocks/>
          </p:cNvSpPr>
          <p:nvPr/>
        </p:nvSpPr>
        <p:spPr>
          <a:xfrm>
            <a:off x="354185" y="2699281"/>
            <a:ext cx="11483629" cy="6093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4400" dirty="0"/>
              <a:t>Navigation avec Ionic</a:t>
            </a:r>
          </a:p>
        </p:txBody>
      </p:sp>
    </p:spTree>
    <p:extLst>
      <p:ext uri="{BB962C8B-B14F-4D97-AF65-F5344CB8AC3E}">
        <p14:creationId xmlns:p14="http://schemas.microsoft.com/office/powerpoint/2010/main" val="687348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0F19FB19-BC5C-4CA3-B36F-D05031688B0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03" r="1"/>
          <a:stretch/>
        </p:blipFill>
        <p:spPr>
          <a:xfrm>
            <a:off x="0" y="3002"/>
            <a:ext cx="12192000" cy="684306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F4792626-5EDF-457E-BC47-35973147636D}"/>
              </a:ext>
            </a:extLst>
          </p:cNvPr>
          <p:cNvSpPr/>
          <p:nvPr/>
        </p:nvSpPr>
        <p:spPr>
          <a:xfrm>
            <a:off x="0" y="11936"/>
            <a:ext cx="12192000" cy="6858000"/>
          </a:xfrm>
          <a:prstGeom prst="rect">
            <a:avLst/>
          </a:prstGeom>
          <a:solidFill>
            <a:srgbClr val="011F39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07BC588E-A495-49A9-8813-628670F8E4BB}"/>
              </a:ext>
            </a:extLst>
          </p:cNvPr>
          <p:cNvGrpSpPr/>
          <p:nvPr/>
        </p:nvGrpSpPr>
        <p:grpSpPr>
          <a:xfrm>
            <a:off x="-1" y="0"/>
            <a:ext cx="3657600" cy="6858001"/>
            <a:chOff x="-1" y="0"/>
            <a:chExt cx="4292084" cy="6858001"/>
          </a:xfrm>
        </p:grpSpPr>
        <p:sp>
          <p:nvSpPr>
            <p:cNvPr id="17" name="Flèche : pentagone 16">
              <a:extLst>
                <a:ext uri="{FF2B5EF4-FFF2-40B4-BE49-F238E27FC236}">
                  <a16:creationId xmlns:a16="http://schemas.microsoft.com/office/drawing/2014/main" id="{594D2172-FB13-492C-B76B-A385911C5851}"/>
                </a:ext>
              </a:extLst>
            </p:cNvPr>
            <p:cNvSpPr/>
            <p:nvPr/>
          </p:nvSpPr>
          <p:spPr>
            <a:xfrm>
              <a:off x="-1" y="0"/>
              <a:ext cx="4292083" cy="6858000"/>
            </a:xfrm>
            <a:prstGeom prst="homePlate">
              <a:avLst>
                <a:gd name="adj" fmla="val 50658"/>
              </a:avLst>
            </a:prstGeom>
            <a:solidFill>
              <a:srgbClr val="0651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8" name="Triangle rectangle 17">
              <a:extLst>
                <a:ext uri="{FF2B5EF4-FFF2-40B4-BE49-F238E27FC236}">
                  <a16:creationId xmlns:a16="http://schemas.microsoft.com/office/drawing/2014/main" id="{3D0C3274-FA67-4536-99D7-BF36DC8EB5D9}"/>
                </a:ext>
              </a:extLst>
            </p:cNvPr>
            <p:cNvSpPr/>
            <p:nvPr/>
          </p:nvSpPr>
          <p:spPr>
            <a:xfrm>
              <a:off x="0" y="2699281"/>
              <a:ext cx="4292082" cy="4158720"/>
            </a:xfrm>
            <a:prstGeom prst="rtTriangle">
              <a:avLst/>
            </a:prstGeom>
            <a:solidFill>
              <a:srgbClr val="06516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" name="Triangle rectangle 18">
              <a:extLst>
                <a:ext uri="{FF2B5EF4-FFF2-40B4-BE49-F238E27FC236}">
                  <a16:creationId xmlns:a16="http://schemas.microsoft.com/office/drawing/2014/main" id="{8A5F0E14-750D-4317-86A8-BA8B26E435A6}"/>
                </a:ext>
              </a:extLst>
            </p:cNvPr>
            <p:cNvSpPr/>
            <p:nvPr/>
          </p:nvSpPr>
          <p:spPr>
            <a:xfrm rot="5400000">
              <a:off x="-68820" y="80756"/>
              <a:ext cx="4429722" cy="4292084"/>
            </a:xfrm>
            <a:prstGeom prst="rtTriangle">
              <a:avLst/>
            </a:prstGeom>
            <a:solidFill>
              <a:srgbClr val="06516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5" name="Titre 1">
            <a:extLst>
              <a:ext uri="{FF2B5EF4-FFF2-40B4-BE49-F238E27FC236}">
                <a16:creationId xmlns:a16="http://schemas.microsoft.com/office/drawing/2014/main" id="{D4B8AE3F-44D0-4D41-9A92-0871B449521A}"/>
              </a:ext>
            </a:extLst>
          </p:cNvPr>
          <p:cNvSpPr txBox="1">
            <a:spLocks/>
          </p:cNvSpPr>
          <p:nvPr/>
        </p:nvSpPr>
        <p:spPr>
          <a:xfrm>
            <a:off x="3825174" y="428630"/>
            <a:ext cx="8012641" cy="438699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kern="1200">
                <a:solidFill>
                  <a:srgbClr val="222933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fr-FR" dirty="0">
                <a:solidFill>
                  <a:schemeClr val="bg1"/>
                </a:solidFill>
              </a:rPr>
              <a:t>Les technologies cross-platform : Ionic</a:t>
            </a:r>
          </a:p>
          <a:p>
            <a:r>
              <a:rPr lang="fr-FR" b="1" cap="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Navigation avec Ionic</a:t>
            </a:r>
          </a:p>
        </p:txBody>
      </p:sp>
      <p:pic>
        <p:nvPicPr>
          <p:cNvPr id="7" name="Graphique 6">
            <a:extLst>
              <a:ext uri="{FF2B5EF4-FFF2-40B4-BE49-F238E27FC236}">
                <a16:creationId xmlns:a16="http://schemas.microsoft.com/office/drawing/2014/main" id="{3ECC1C3A-EA26-42AD-BEC3-DCF5FBAA17F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4185" y="6124782"/>
            <a:ext cx="528776" cy="528776"/>
          </a:xfrm>
          <a:prstGeom prst="rect">
            <a:avLst/>
          </a:prstGeom>
        </p:spPr>
      </p:pic>
      <p:sp>
        <p:nvSpPr>
          <p:cNvPr id="13" name="Espace réservé du texte 19">
            <a:extLst>
              <a:ext uri="{FF2B5EF4-FFF2-40B4-BE49-F238E27FC236}">
                <a16:creationId xmlns:a16="http://schemas.microsoft.com/office/drawing/2014/main" id="{F370911A-DC8A-44E7-BC5B-3A98548EDA9D}"/>
              </a:ext>
            </a:extLst>
          </p:cNvPr>
          <p:cNvSpPr txBox="1">
            <a:spLocks/>
          </p:cNvSpPr>
          <p:nvPr/>
        </p:nvSpPr>
        <p:spPr>
          <a:xfrm>
            <a:off x="354186" y="1218171"/>
            <a:ext cx="3116800" cy="4421658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400" dirty="0"/>
              <a:t>DÉMONSTRATION</a:t>
            </a:r>
          </a:p>
        </p:txBody>
      </p:sp>
      <p:sp>
        <p:nvSpPr>
          <p:cNvPr id="15" name="Espace réservé du texte 19">
            <a:extLst>
              <a:ext uri="{FF2B5EF4-FFF2-40B4-BE49-F238E27FC236}">
                <a16:creationId xmlns:a16="http://schemas.microsoft.com/office/drawing/2014/main" id="{BDF6E1C4-75C9-4326-96F9-5F0FA302E826}"/>
              </a:ext>
            </a:extLst>
          </p:cNvPr>
          <p:cNvSpPr txBox="1">
            <a:spLocks/>
          </p:cNvSpPr>
          <p:nvPr/>
        </p:nvSpPr>
        <p:spPr>
          <a:xfrm>
            <a:off x="4011784" y="3027742"/>
            <a:ext cx="7826030" cy="6093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4400" b="0" dirty="0">
                <a:latin typeface="Segoe UI Light" panose="020B0502040204020203" pitchFamily="34" charset="0"/>
                <a:cs typeface="Segoe UI Light" panose="020B0502040204020203" pitchFamily="34" charset="0"/>
              </a:rPr>
              <a:t>Gestion de l’historique</a:t>
            </a:r>
          </a:p>
        </p:txBody>
      </p:sp>
    </p:spTree>
    <p:extLst>
      <p:ext uri="{BB962C8B-B14F-4D97-AF65-F5344CB8AC3E}">
        <p14:creationId xmlns:p14="http://schemas.microsoft.com/office/powerpoint/2010/main" val="514821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C944C23-0306-4C79-A615-0F5495658BA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11F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7" name="Graphique 6">
            <a:extLst>
              <a:ext uri="{FF2B5EF4-FFF2-40B4-BE49-F238E27FC236}">
                <a16:creationId xmlns:a16="http://schemas.microsoft.com/office/drawing/2014/main" id="{9E6F0052-C844-4C3B-948F-88E3961AD71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4185" y="6124782"/>
            <a:ext cx="528776" cy="528776"/>
          </a:xfrm>
          <a:prstGeom prst="rect">
            <a:avLst/>
          </a:prstGeom>
        </p:spPr>
      </p:pic>
      <p:sp>
        <p:nvSpPr>
          <p:cNvPr id="4" name="Titre 1">
            <a:extLst>
              <a:ext uri="{FF2B5EF4-FFF2-40B4-BE49-F238E27FC236}">
                <a16:creationId xmlns:a16="http://schemas.microsoft.com/office/drawing/2014/main" id="{22BF55BC-6F2B-4024-95D5-A0C7ADD879BE}"/>
              </a:ext>
            </a:extLst>
          </p:cNvPr>
          <p:cNvSpPr txBox="1">
            <a:spLocks/>
          </p:cNvSpPr>
          <p:nvPr/>
        </p:nvSpPr>
        <p:spPr>
          <a:xfrm>
            <a:off x="3825174" y="428630"/>
            <a:ext cx="8012641" cy="438699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kern="1200">
                <a:solidFill>
                  <a:srgbClr val="222933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fr-FR" dirty="0">
                <a:solidFill>
                  <a:schemeClr val="bg1"/>
                </a:solidFill>
              </a:rPr>
              <a:t>Les technologies cross-platform : Ionic</a:t>
            </a:r>
          </a:p>
          <a:p>
            <a:r>
              <a:rPr lang="fr-FR" b="1" cap="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Navigation avec Ionic</a:t>
            </a:r>
          </a:p>
        </p:txBody>
      </p:sp>
      <p:sp>
        <p:nvSpPr>
          <p:cNvPr id="5" name="Espace réservé du texte 19">
            <a:extLst>
              <a:ext uri="{FF2B5EF4-FFF2-40B4-BE49-F238E27FC236}">
                <a16:creationId xmlns:a16="http://schemas.microsoft.com/office/drawing/2014/main" id="{E04311FB-FBF7-4BC4-BD8F-F8A468C6FE97}"/>
              </a:ext>
            </a:extLst>
          </p:cNvPr>
          <p:cNvSpPr txBox="1">
            <a:spLocks/>
          </p:cNvSpPr>
          <p:nvPr/>
        </p:nvSpPr>
        <p:spPr>
          <a:xfrm>
            <a:off x="354185" y="2699281"/>
            <a:ext cx="11483629" cy="6093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4400" dirty="0"/>
              <a:t>Présentation du </a:t>
            </a:r>
            <a:r>
              <a:rPr lang="fr-FR" sz="4400" dirty="0" err="1"/>
              <a:t>lazy</a:t>
            </a:r>
            <a:r>
              <a:rPr lang="fr-FR" sz="4400" dirty="0"/>
              <a:t> </a:t>
            </a:r>
            <a:r>
              <a:rPr lang="fr-FR" sz="4400" dirty="0" err="1"/>
              <a:t>loading</a:t>
            </a:r>
            <a:endParaRPr lang="fr-FR" sz="4400" dirty="0"/>
          </a:p>
        </p:txBody>
      </p:sp>
    </p:spTree>
    <p:extLst>
      <p:ext uri="{BB962C8B-B14F-4D97-AF65-F5344CB8AC3E}">
        <p14:creationId xmlns:p14="http://schemas.microsoft.com/office/powerpoint/2010/main" val="1794976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19">
            <a:extLst>
              <a:ext uri="{FF2B5EF4-FFF2-40B4-BE49-F238E27FC236}">
                <a16:creationId xmlns:a16="http://schemas.microsoft.com/office/drawing/2014/main" id="{EF71FCD1-EB37-485B-827A-23A3785D6F72}"/>
              </a:ext>
            </a:extLst>
          </p:cNvPr>
          <p:cNvSpPr txBox="1">
            <a:spLocks/>
          </p:cNvSpPr>
          <p:nvPr/>
        </p:nvSpPr>
        <p:spPr>
          <a:xfrm>
            <a:off x="354186" y="1240233"/>
            <a:ext cx="2852415" cy="4421658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solidFill>
                  <a:srgbClr val="3B518E"/>
                </a:solidFill>
              </a:rPr>
              <a:t>Présentation du </a:t>
            </a:r>
            <a:r>
              <a:rPr lang="fr-FR" dirty="0" err="1">
                <a:solidFill>
                  <a:srgbClr val="3B518E"/>
                </a:solidFill>
              </a:rPr>
              <a:t>lazy</a:t>
            </a:r>
            <a:r>
              <a:rPr lang="fr-FR" dirty="0">
                <a:solidFill>
                  <a:srgbClr val="3B518E"/>
                </a:solidFill>
              </a:rPr>
              <a:t> </a:t>
            </a:r>
            <a:r>
              <a:rPr lang="fr-FR" dirty="0" err="1">
                <a:solidFill>
                  <a:srgbClr val="3B518E"/>
                </a:solidFill>
              </a:rPr>
              <a:t>loading</a:t>
            </a:r>
            <a:endParaRPr lang="fr-FR" dirty="0">
              <a:solidFill>
                <a:srgbClr val="3B518E"/>
              </a:solidFill>
            </a:endParaRP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48EE39BE-9E8A-4EFB-AA76-646D28DDBF24}"/>
              </a:ext>
            </a:extLst>
          </p:cNvPr>
          <p:cNvSpPr txBox="1">
            <a:spLocks/>
          </p:cNvSpPr>
          <p:nvPr/>
        </p:nvSpPr>
        <p:spPr>
          <a:xfrm>
            <a:off x="3825174" y="428630"/>
            <a:ext cx="8012641" cy="542920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kern="1200">
                <a:solidFill>
                  <a:srgbClr val="222933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fr-FR" dirty="0">
                <a:solidFill>
                  <a:srgbClr val="141E26"/>
                </a:solidFill>
              </a:rPr>
              <a:t>Les technologies cross-platform : Ionic</a:t>
            </a:r>
          </a:p>
          <a:p>
            <a:r>
              <a:rPr lang="fr-FR" b="1" cap="all" dirty="0">
                <a:solidFill>
                  <a:srgbClr val="3B518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Navigation avec Ionic</a:t>
            </a: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3ADDBDFA-01BC-4E72-B5CD-1788B348E5A6}"/>
              </a:ext>
            </a:extLst>
          </p:cNvPr>
          <p:cNvSpPr txBox="1">
            <a:spLocks/>
          </p:cNvSpPr>
          <p:nvPr/>
        </p:nvSpPr>
        <p:spPr>
          <a:xfrm>
            <a:off x="3506875" y="1240233"/>
            <a:ext cx="8330938" cy="435580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+mj-cs"/>
              </a:defRPr>
            </a:lvl1pPr>
          </a:lstStyle>
          <a:p>
            <a:pPr>
              <a:lnSpc>
                <a:spcPct val="115000"/>
              </a:lnSpc>
              <a:defRPr/>
            </a:pPr>
            <a:r>
              <a:rPr lang="fr-FR" sz="2400" spc="-1" dirty="0">
                <a:solidFill>
                  <a:srgbClr val="343642"/>
                </a:solidFill>
                <a:latin typeface="Segoe UI"/>
              </a:rPr>
              <a:t>La problématique des applications de type </a:t>
            </a:r>
            <a:r>
              <a:rPr lang="fr-FR" sz="2400" spc="-1" dirty="0" err="1">
                <a:solidFill>
                  <a:srgbClr val="95B258"/>
                </a:solidFill>
                <a:latin typeface="Segoe UI"/>
              </a:rPr>
              <a:t>webview</a:t>
            </a:r>
            <a:r>
              <a:rPr lang="fr-FR" sz="2400" spc="-1" dirty="0">
                <a:solidFill>
                  <a:srgbClr val="343642"/>
                </a:solidFill>
                <a:latin typeface="Segoe UI"/>
              </a:rPr>
              <a:t> est qu’elles reposent sur une architecture dite </a:t>
            </a:r>
            <a:r>
              <a:rPr lang="fr-FR" sz="2400" spc="-1" dirty="0">
                <a:solidFill>
                  <a:srgbClr val="95B258"/>
                </a:solidFill>
                <a:latin typeface="Segoe UI"/>
              </a:rPr>
              <a:t>single-page</a:t>
            </a:r>
          </a:p>
          <a:p>
            <a:pPr marL="285750" indent="-285750">
              <a:lnSpc>
                <a:spcPct val="115000"/>
              </a:lnSpc>
              <a:buFont typeface="Arial" panose="020B0604020202020204" pitchFamily="34" charset="0"/>
              <a:buChar char="•"/>
              <a:defRPr/>
            </a:pPr>
            <a:r>
              <a:rPr lang="fr-FR" sz="2400" spc="-1" dirty="0">
                <a:solidFill>
                  <a:srgbClr val="343642"/>
                </a:solidFill>
                <a:latin typeface="Segoe UI"/>
              </a:rPr>
              <a:t>Le routeur permet de simuler un mécanisme de navigation, pour le navigateur du smartphone il n’existe qu’une seule page web</a:t>
            </a:r>
          </a:p>
          <a:p>
            <a:pPr marL="285750" indent="-285750">
              <a:lnSpc>
                <a:spcPct val="115000"/>
              </a:lnSpc>
              <a:buFont typeface="Arial" panose="020B0604020202020204" pitchFamily="34" charset="0"/>
              <a:buChar char="•"/>
              <a:defRPr/>
            </a:pPr>
            <a:r>
              <a:rPr lang="fr-FR" sz="2400" spc="-1" dirty="0">
                <a:solidFill>
                  <a:srgbClr val="343642"/>
                </a:solidFill>
                <a:latin typeface="Segoe UI"/>
              </a:rPr>
              <a:t>Toutes les ressources sont donc chargées au moment de l’initialisation de la page</a:t>
            </a:r>
          </a:p>
          <a:p>
            <a:pPr marL="285750" indent="-285750">
              <a:lnSpc>
                <a:spcPct val="115000"/>
              </a:lnSpc>
              <a:buFont typeface="Arial" panose="020B0604020202020204" pitchFamily="34" charset="0"/>
              <a:buChar char="•"/>
              <a:defRPr/>
            </a:pPr>
            <a:endParaRPr lang="fr-FR" sz="2400" spc="-1" dirty="0">
              <a:solidFill>
                <a:srgbClr val="343642"/>
              </a:solidFill>
              <a:latin typeface="Segoe UI"/>
            </a:endParaRPr>
          </a:p>
          <a:p>
            <a:pPr>
              <a:lnSpc>
                <a:spcPct val="115000"/>
              </a:lnSpc>
              <a:defRPr/>
            </a:pPr>
            <a:r>
              <a:rPr lang="fr-FR" sz="2400" spc="-1" dirty="0" err="1">
                <a:solidFill>
                  <a:srgbClr val="95B258"/>
                </a:solidFill>
                <a:latin typeface="Segoe UI"/>
              </a:rPr>
              <a:t>Lazy</a:t>
            </a:r>
            <a:r>
              <a:rPr lang="fr-FR" sz="2400" spc="-1" dirty="0">
                <a:solidFill>
                  <a:srgbClr val="95B258"/>
                </a:solidFill>
                <a:latin typeface="Segoe UI"/>
              </a:rPr>
              <a:t> </a:t>
            </a:r>
            <a:r>
              <a:rPr lang="fr-FR" sz="2400" spc="-1" dirty="0" err="1">
                <a:solidFill>
                  <a:srgbClr val="95B258"/>
                </a:solidFill>
                <a:latin typeface="Segoe UI"/>
              </a:rPr>
              <a:t>loading</a:t>
            </a:r>
            <a:r>
              <a:rPr lang="fr-FR" sz="2400" spc="-1" dirty="0">
                <a:solidFill>
                  <a:srgbClr val="95B258"/>
                </a:solidFill>
                <a:latin typeface="Segoe UI"/>
              </a:rPr>
              <a:t> </a:t>
            </a:r>
            <a:r>
              <a:rPr lang="fr-FR" sz="2400" spc="-1" dirty="0">
                <a:solidFill>
                  <a:srgbClr val="343642"/>
                </a:solidFill>
                <a:latin typeface="Segoe UI"/>
              </a:rPr>
              <a:t>va permettre de charger les pages au fur et à mesure</a:t>
            </a:r>
          </a:p>
          <a:p>
            <a:pPr marL="742950" lvl="1" indent="-285750">
              <a:lnSpc>
                <a:spcPct val="115000"/>
              </a:lnSpc>
              <a:buFont typeface="Arial" panose="020B0604020202020204" pitchFamily="34" charset="0"/>
              <a:buChar char="•"/>
              <a:defRPr/>
            </a:pPr>
            <a:endParaRPr lang="fr-FR" sz="100" b="0" strike="noStrike" spc="-1" dirty="0">
              <a:solidFill>
                <a:srgbClr val="95B258"/>
              </a:solidFill>
              <a:latin typeface="Segoe UI"/>
            </a:endParaRPr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6D568089-B2B3-4769-9325-554149C6E5C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4184" y="6124781"/>
            <a:ext cx="528777" cy="528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158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19">
            <a:extLst>
              <a:ext uri="{FF2B5EF4-FFF2-40B4-BE49-F238E27FC236}">
                <a16:creationId xmlns:a16="http://schemas.microsoft.com/office/drawing/2014/main" id="{EF71FCD1-EB37-485B-827A-23A3785D6F72}"/>
              </a:ext>
            </a:extLst>
          </p:cNvPr>
          <p:cNvSpPr txBox="1">
            <a:spLocks/>
          </p:cNvSpPr>
          <p:nvPr/>
        </p:nvSpPr>
        <p:spPr>
          <a:xfrm>
            <a:off x="354186" y="1240233"/>
            <a:ext cx="2852415" cy="4421658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solidFill>
                  <a:srgbClr val="3B518E"/>
                </a:solidFill>
              </a:rPr>
              <a:t>Présentation du </a:t>
            </a:r>
            <a:r>
              <a:rPr lang="fr-FR" dirty="0" err="1">
                <a:solidFill>
                  <a:srgbClr val="3B518E"/>
                </a:solidFill>
              </a:rPr>
              <a:t>lazy</a:t>
            </a:r>
            <a:r>
              <a:rPr lang="fr-FR" dirty="0">
                <a:solidFill>
                  <a:srgbClr val="3B518E"/>
                </a:solidFill>
              </a:rPr>
              <a:t> </a:t>
            </a:r>
            <a:r>
              <a:rPr lang="fr-FR" dirty="0" err="1">
                <a:solidFill>
                  <a:srgbClr val="3B518E"/>
                </a:solidFill>
              </a:rPr>
              <a:t>loading</a:t>
            </a:r>
            <a:endParaRPr lang="fr-FR" dirty="0">
              <a:solidFill>
                <a:srgbClr val="3B518E"/>
              </a:solidFill>
            </a:endParaRP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48EE39BE-9E8A-4EFB-AA76-646D28DDBF24}"/>
              </a:ext>
            </a:extLst>
          </p:cNvPr>
          <p:cNvSpPr txBox="1">
            <a:spLocks/>
          </p:cNvSpPr>
          <p:nvPr/>
        </p:nvSpPr>
        <p:spPr>
          <a:xfrm>
            <a:off x="3825174" y="428630"/>
            <a:ext cx="8012641" cy="542920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kern="1200">
                <a:solidFill>
                  <a:srgbClr val="222933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fr-FR" dirty="0">
                <a:solidFill>
                  <a:srgbClr val="141E26"/>
                </a:solidFill>
              </a:rPr>
              <a:t>Les technologies cross-platform : Ionic</a:t>
            </a:r>
          </a:p>
          <a:p>
            <a:r>
              <a:rPr lang="fr-FR" b="1" cap="all" dirty="0">
                <a:solidFill>
                  <a:srgbClr val="3B518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Navigation avec Ionic</a:t>
            </a: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3ADDBDFA-01BC-4E72-B5CD-1788B348E5A6}"/>
              </a:ext>
            </a:extLst>
          </p:cNvPr>
          <p:cNvSpPr txBox="1">
            <a:spLocks/>
          </p:cNvSpPr>
          <p:nvPr/>
        </p:nvSpPr>
        <p:spPr>
          <a:xfrm>
            <a:off x="3506875" y="1240233"/>
            <a:ext cx="8330938" cy="175253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+mj-cs"/>
              </a:defRPr>
            </a:lvl1pPr>
          </a:lstStyle>
          <a:p>
            <a:pPr lvl="0">
              <a:lnSpc>
                <a:spcPct val="115000"/>
              </a:lnSpc>
              <a:spcBef>
                <a:spcPts val="499"/>
              </a:spcBef>
              <a:spcAft>
                <a:spcPts val="1001"/>
              </a:spcAft>
              <a:defRPr/>
            </a:pPr>
            <a:r>
              <a:rPr lang="fr-FR" sz="2400" dirty="0">
                <a:cs typeface="Segoe UI" panose="020B0502040204020203" pitchFamily="34" charset="0"/>
              </a:rPr>
              <a:t>La clé du </a:t>
            </a:r>
            <a:r>
              <a:rPr lang="fr-FR" sz="2400" dirty="0" err="1">
                <a:solidFill>
                  <a:srgbClr val="95B258"/>
                </a:solidFill>
                <a:cs typeface="Segoe UI" panose="020B0502040204020203" pitchFamily="34" charset="0"/>
              </a:rPr>
              <a:t>Lazy</a:t>
            </a:r>
            <a:r>
              <a:rPr lang="fr-FR" sz="2400" dirty="0">
                <a:solidFill>
                  <a:srgbClr val="95B258"/>
                </a:solidFill>
                <a:cs typeface="Segoe UI" panose="020B0502040204020203" pitchFamily="34" charset="0"/>
              </a:rPr>
              <a:t> </a:t>
            </a:r>
            <a:r>
              <a:rPr lang="fr-FR" sz="2400" dirty="0" err="1">
                <a:solidFill>
                  <a:srgbClr val="95B258"/>
                </a:solidFill>
                <a:cs typeface="Segoe UI" panose="020B0502040204020203" pitchFamily="34" charset="0"/>
              </a:rPr>
              <a:t>Loading</a:t>
            </a:r>
            <a:r>
              <a:rPr lang="fr-FR" sz="2400" dirty="0">
                <a:solidFill>
                  <a:srgbClr val="95B258"/>
                </a:solidFill>
                <a:cs typeface="Segoe UI" panose="020B0502040204020203" pitchFamily="34" charset="0"/>
              </a:rPr>
              <a:t> </a:t>
            </a:r>
            <a:r>
              <a:rPr lang="fr-FR" sz="2400" dirty="0">
                <a:cs typeface="Segoe UI" panose="020B0502040204020203" pitchFamily="34" charset="0"/>
              </a:rPr>
              <a:t>réside dans l’utilisation des chaines de caractères plutôt que des classes </a:t>
            </a:r>
            <a:r>
              <a:rPr lang="fr-FR" sz="2400" dirty="0" err="1">
                <a:cs typeface="Segoe UI" panose="020B0502040204020203" pitchFamily="34" charset="0"/>
              </a:rPr>
              <a:t>Typescript</a:t>
            </a:r>
            <a:endParaRPr lang="fr-FR" sz="2400" spc="-1" dirty="0">
              <a:solidFill>
                <a:srgbClr val="343642"/>
              </a:solidFill>
              <a:ea typeface="DejaVu Sans"/>
              <a:cs typeface="Segoe UI" panose="020B0502040204020203" pitchFamily="34" charset="0"/>
            </a:endParaRPr>
          </a:p>
          <a:p>
            <a:pPr marL="800100" lvl="1" indent="-342900">
              <a:lnSpc>
                <a:spcPct val="115000"/>
              </a:lnSpc>
              <a:spcBef>
                <a:spcPts val="499"/>
              </a:spcBef>
              <a:spcAft>
                <a:spcPts val="1001"/>
              </a:spcAft>
              <a:buFont typeface="Arial" panose="020B0604020202020204" pitchFamily="34" charset="0"/>
              <a:buChar char="•"/>
              <a:defRPr/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Dans la classe du routeur d’un projet vierge, un lien est fait vers un module et c’est dans ce module que les routes sont réellement déclarées</a:t>
            </a:r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6D568089-B2B3-4769-9325-554149C6E5C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4184" y="6124781"/>
            <a:ext cx="528777" cy="528777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B9EA1D23-21E2-AB73-495C-05D6CA779962}"/>
              </a:ext>
            </a:extLst>
          </p:cNvPr>
          <p:cNvSpPr txBox="1"/>
          <p:nvPr/>
        </p:nvSpPr>
        <p:spPr>
          <a:xfrm>
            <a:off x="3506875" y="2958187"/>
            <a:ext cx="8330938" cy="3624069"/>
          </a:xfrm>
          <a:prstGeom prst="rect">
            <a:avLst/>
          </a:prstGeom>
          <a:solidFill>
            <a:srgbClr val="011F39"/>
          </a:solidFill>
        </p:spPr>
        <p:txBody>
          <a:bodyPr wrap="square">
            <a:spAutoFit/>
          </a:bodyPr>
          <a:lstStyle/>
          <a:p>
            <a:r>
              <a:rPr lang="fr-FR" sz="135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fr-FR" sz="135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fr-FR" sz="13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Routes</a:t>
            </a:r>
            <a:r>
              <a:rPr lang="fr-FR" sz="135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fr-FR" sz="1350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fr-FR" sz="135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3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'@</a:t>
            </a:r>
            <a:r>
              <a:rPr lang="fr-FR" sz="135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angular</a:t>
            </a:r>
            <a:r>
              <a:rPr lang="fr-FR" sz="13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/router'</a:t>
            </a:r>
            <a:r>
              <a:rPr lang="fr-FR" sz="135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fr-FR" sz="135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fr-FR" sz="135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fr-FR" sz="135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35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fr-FR" sz="135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35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routes</a:t>
            </a:r>
            <a:r>
              <a:rPr lang="fr-FR" sz="13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fr-FR" sz="135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35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Routes</a:t>
            </a:r>
            <a:r>
              <a:rPr lang="fr-FR" sz="135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3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sz="135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[</a:t>
            </a:r>
          </a:p>
          <a:p>
            <a:r>
              <a:rPr lang="fr-FR" sz="135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{</a:t>
            </a:r>
          </a:p>
          <a:p>
            <a:r>
              <a:rPr lang="fr-FR" sz="135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3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fr-FR" sz="13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fr-FR" sz="135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3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'home'</a:t>
            </a:r>
            <a:r>
              <a:rPr lang="fr-FR" sz="135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fr-FR" sz="135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35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loadComponent</a:t>
            </a:r>
            <a:r>
              <a:rPr lang="fr-FR" sz="13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fr-FR" sz="135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() </a:t>
            </a:r>
            <a:r>
              <a:rPr lang="fr-FR" sz="135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fr-FR" sz="135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35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fr-FR" sz="135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3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'./home/</a:t>
            </a:r>
            <a:r>
              <a:rPr lang="fr-FR" sz="135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home.page</a:t>
            </a:r>
            <a:r>
              <a:rPr lang="fr-FR" sz="13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fr-FR" sz="135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fr-FR" sz="135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then</a:t>
            </a:r>
            <a:r>
              <a:rPr lang="fr-FR" sz="135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fr-FR" sz="13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</a:t>
            </a:r>
            <a:r>
              <a:rPr lang="fr-FR" sz="135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fr-FR" sz="135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fr-FR" sz="135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3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</a:t>
            </a:r>
            <a:r>
              <a:rPr lang="fr-FR" sz="135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FR" sz="135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HomePage</a:t>
            </a:r>
            <a:r>
              <a:rPr lang="fr-FR" sz="135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fr-FR" sz="135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},</a:t>
            </a:r>
          </a:p>
          <a:p>
            <a:r>
              <a:rPr lang="fr-FR" sz="135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{</a:t>
            </a:r>
          </a:p>
          <a:p>
            <a:r>
              <a:rPr lang="fr-FR" sz="135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3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fr-FR" sz="13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fr-FR" sz="135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3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''</a:t>
            </a:r>
            <a:r>
              <a:rPr lang="fr-FR" sz="135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fr-FR" sz="135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3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redirectTo</a:t>
            </a:r>
            <a:r>
              <a:rPr lang="fr-FR" sz="13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fr-FR" sz="135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3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'home'</a:t>
            </a:r>
            <a:r>
              <a:rPr lang="fr-FR" sz="135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fr-FR" sz="135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3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pathMatch</a:t>
            </a:r>
            <a:r>
              <a:rPr lang="fr-FR" sz="13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fr-FR" sz="135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3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'full'</a:t>
            </a:r>
            <a:r>
              <a:rPr lang="fr-FR" sz="135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fr-FR" sz="135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},</a:t>
            </a:r>
          </a:p>
          <a:p>
            <a:r>
              <a:rPr lang="fr-FR" sz="135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{</a:t>
            </a:r>
          </a:p>
          <a:p>
            <a:r>
              <a:rPr lang="fr-FR" sz="135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3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fr-FR" sz="13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fr-FR" sz="135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3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fr-FR" sz="135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pagedeux</a:t>
            </a:r>
            <a:r>
              <a:rPr lang="fr-FR" sz="13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/:id'</a:t>
            </a:r>
            <a:r>
              <a:rPr lang="fr-FR" sz="135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fr-FR" sz="135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35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loadComponent</a:t>
            </a:r>
            <a:r>
              <a:rPr lang="fr-FR" sz="13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fr-FR" sz="135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() </a:t>
            </a:r>
            <a:r>
              <a:rPr lang="fr-FR" sz="135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fr-FR" sz="135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35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fr-FR" sz="135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3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'./</a:t>
            </a:r>
            <a:r>
              <a:rPr lang="fr-FR" sz="135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pagedeux</a:t>
            </a:r>
            <a:r>
              <a:rPr lang="fr-FR" sz="13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fr-FR" sz="135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pagedeux.page</a:t>
            </a:r>
            <a:r>
              <a:rPr lang="fr-FR" sz="13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fr-FR" sz="135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fr-FR" sz="135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then</a:t>
            </a:r>
            <a:r>
              <a:rPr lang="fr-FR" sz="135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 </a:t>
            </a:r>
            <a:r>
              <a:rPr lang="fr-FR" sz="13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</a:t>
            </a:r>
            <a:r>
              <a:rPr lang="fr-FR" sz="135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35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fr-FR" sz="135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3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</a:t>
            </a:r>
            <a:r>
              <a:rPr lang="fr-FR" sz="135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FR" sz="135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PagedeuxPage</a:t>
            </a:r>
            <a:r>
              <a:rPr lang="fr-FR" sz="135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fr-FR" sz="135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  },</a:t>
            </a:r>
          </a:p>
          <a:p>
            <a:r>
              <a:rPr lang="fr-FR" sz="135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];</a:t>
            </a:r>
          </a:p>
        </p:txBody>
      </p:sp>
    </p:spTree>
    <p:extLst>
      <p:ext uri="{BB962C8B-B14F-4D97-AF65-F5344CB8AC3E}">
        <p14:creationId xmlns:p14="http://schemas.microsoft.com/office/powerpoint/2010/main" val="1199996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19">
            <a:extLst>
              <a:ext uri="{FF2B5EF4-FFF2-40B4-BE49-F238E27FC236}">
                <a16:creationId xmlns:a16="http://schemas.microsoft.com/office/drawing/2014/main" id="{EF71FCD1-EB37-485B-827A-23A3785D6F72}"/>
              </a:ext>
            </a:extLst>
          </p:cNvPr>
          <p:cNvSpPr txBox="1">
            <a:spLocks/>
          </p:cNvSpPr>
          <p:nvPr/>
        </p:nvSpPr>
        <p:spPr>
          <a:xfrm>
            <a:off x="354186" y="1240233"/>
            <a:ext cx="2852415" cy="4421658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solidFill>
                  <a:srgbClr val="3B518E"/>
                </a:solidFill>
              </a:rPr>
              <a:t>Présentation du </a:t>
            </a:r>
            <a:r>
              <a:rPr lang="fr-FR" dirty="0" err="1">
                <a:solidFill>
                  <a:srgbClr val="3B518E"/>
                </a:solidFill>
              </a:rPr>
              <a:t>lazy</a:t>
            </a:r>
            <a:r>
              <a:rPr lang="fr-FR" dirty="0">
                <a:solidFill>
                  <a:srgbClr val="3B518E"/>
                </a:solidFill>
              </a:rPr>
              <a:t> </a:t>
            </a:r>
            <a:r>
              <a:rPr lang="fr-FR" dirty="0" err="1">
                <a:solidFill>
                  <a:srgbClr val="3B518E"/>
                </a:solidFill>
              </a:rPr>
              <a:t>loading</a:t>
            </a:r>
            <a:endParaRPr lang="fr-FR" dirty="0">
              <a:solidFill>
                <a:srgbClr val="3B518E"/>
              </a:solidFill>
            </a:endParaRP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48EE39BE-9E8A-4EFB-AA76-646D28DDBF24}"/>
              </a:ext>
            </a:extLst>
          </p:cNvPr>
          <p:cNvSpPr txBox="1">
            <a:spLocks/>
          </p:cNvSpPr>
          <p:nvPr/>
        </p:nvSpPr>
        <p:spPr>
          <a:xfrm>
            <a:off x="3825174" y="428630"/>
            <a:ext cx="8012641" cy="542920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kern="1200">
                <a:solidFill>
                  <a:srgbClr val="222933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fr-FR" dirty="0">
                <a:solidFill>
                  <a:srgbClr val="141E26"/>
                </a:solidFill>
              </a:rPr>
              <a:t>Les technologies cross-platform : Ionic</a:t>
            </a:r>
          </a:p>
          <a:p>
            <a:r>
              <a:rPr lang="fr-FR" b="1" cap="all" dirty="0">
                <a:solidFill>
                  <a:srgbClr val="3B518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Navigation avec Ionic</a:t>
            </a: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3ADDBDFA-01BC-4E72-B5CD-1788B348E5A6}"/>
              </a:ext>
            </a:extLst>
          </p:cNvPr>
          <p:cNvSpPr txBox="1">
            <a:spLocks/>
          </p:cNvSpPr>
          <p:nvPr/>
        </p:nvSpPr>
        <p:spPr>
          <a:xfrm>
            <a:off x="3506875" y="1240233"/>
            <a:ext cx="8330938" cy="133754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+mj-cs"/>
              </a:defRPr>
            </a:lvl1pPr>
          </a:lstStyle>
          <a:p>
            <a:pPr marL="342900" lvl="0" indent="-342900">
              <a:lnSpc>
                <a:spcPct val="115000"/>
              </a:lnSpc>
              <a:spcBef>
                <a:spcPts val="499"/>
              </a:spcBef>
              <a:spcAft>
                <a:spcPts val="1001"/>
              </a:spcAft>
              <a:buFont typeface="Arial" panose="020B0604020202020204" pitchFamily="34" charset="0"/>
              <a:buChar char="•"/>
              <a:defRPr/>
            </a:pPr>
            <a:r>
              <a:rPr lang="fr-FR" sz="2400" dirty="0"/>
              <a:t> Pour optimiser le </a:t>
            </a:r>
            <a:r>
              <a:rPr lang="fr-FR" sz="2400" dirty="0" err="1"/>
              <a:t>Lazy</a:t>
            </a:r>
            <a:r>
              <a:rPr lang="fr-FR" sz="2400" dirty="0"/>
              <a:t> </a:t>
            </a:r>
            <a:r>
              <a:rPr lang="fr-FR" sz="2400" dirty="0" err="1"/>
              <a:t>Loading</a:t>
            </a:r>
            <a:r>
              <a:rPr lang="fr-FR" sz="2400" dirty="0"/>
              <a:t>, dans les projets Ionic, il est possible d’utiliser une stratégie de pré-chargement </a:t>
            </a:r>
            <a:r>
              <a:rPr lang="fr-FR" sz="2400" dirty="0" err="1">
                <a:solidFill>
                  <a:srgbClr val="348899"/>
                </a:solidFill>
                <a:latin typeface="Consolas" panose="020B0609020204030204" pitchFamily="49" charset="0"/>
              </a:rPr>
              <a:t>PreloadAllModules</a:t>
            </a:r>
            <a:r>
              <a:rPr lang="fr-FR" sz="2400" dirty="0"/>
              <a:t>. </a:t>
            </a:r>
            <a:endParaRPr kumimoji="0" lang="fr-FR" sz="2400" b="0" i="0" u="none" strike="noStrike" kern="1200" cap="none" spc="-1" normalizeH="0" baseline="0" noProof="0" dirty="0">
              <a:ln>
                <a:noFill/>
              </a:ln>
              <a:solidFill>
                <a:srgbClr val="343642"/>
              </a:solidFill>
              <a:effectLst/>
              <a:uLnTx/>
              <a:uFillTx/>
              <a:latin typeface="Segoe UI"/>
              <a:ea typeface="DejaVu Sans"/>
              <a:cs typeface="DejaVu Sans"/>
            </a:endParaRPr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6D568089-B2B3-4769-9325-554149C6E5C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4184" y="6124781"/>
            <a:ext cx="528777" cy="528777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0017C183-1741-FBBA-9F37-AA31120E40FA}"/>
              </a:ext>
            </a:extLst>
          </p:cNvPr>
          <p:cNvSpPr txBox="1"/>
          <p:nvPr/>
        </p:nvSpPr>
        <p:spPr>
          <a:xfrm>
            <a:off x="3506875" y="2601051"/>
            <a:ext cx="8330938" cy="2893100"/>
          </a:xfrm>
          <a:prstGeom prst="rect">
            <a:avLst/>
          </a:prstGeom>
          <a:solidFill>
            <a:srgbClr val="011F39"/>
          </a:solidFill>
        </p:spPr>
        <p:txBody>
          <a:bodyPr wrap="square">
            <a:spAutoFit/>
          </a:bodyPr>
          <a:lstStyle/>
          <a:p>
            <a:r>
              <a:rPr lang="fr-F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…</a:t>
            </a:r>
          </a:p>
          <a:p>
            <a:r>
              <a:rPr lang="fr-F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fr-F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PreloadAllModules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fr-F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RouteReuseStrategy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fr-F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provideRouter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fr-F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withPreloading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fr-FR" sz="1400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'@</a:t>
            </a:r>
            <a:r>
              <a:rPr lang="fr-F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angular</a:t>
            </a:r>
            <a:r>
              <a:rPr lang="fr-F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/router’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fr-F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…</a:t>
            </a:r>
            <a:endParaRPr lang="fr-FR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fr-F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bootstrapApplication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AppComponent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{</a:t>
            </a:r>
          </a:p>
          <a:p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providers: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[</a:t>
            </a:r>
          </a:p>
          <a:p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{ </a:t>
            </a:r>
            <a:r>
              <a:rPr lang="fr-FR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provide</a:t>
            </a:r>
            <a:r>
              <a:rPr lang="fr-F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RouteReuseStrategy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fr-FR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useClass</a:t>
            </a:r>
            <a:r>
              <a:rPr lang="fr-F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IonicRouteStrategy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},</a:t>
            </a:r>
          </a:p>
          <a:p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importProvidersFrom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IonicModule</a:t>
            </a:r>
            <a:r>
              <a:rPr lang="fr-FR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F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forRoot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({})),</a:t>
            </a:r>
          </a:p>
          <a:p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provideRouter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4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routes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fr-F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withPreloading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PreloadAllModules</a:t>
            </a:r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)),</a:t>
            </a:r>
          </a:p>
          <a:p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],</a:t>
            </a:r>
          </a:p>
          <a:p>
            <a:r>
              <a: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4107558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0F19FB19-BC5C-4CA3-B36F-D05031688B0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03" r="1"/>
          <a:stretch/>
        </p:blipFill>
        <p:spPr>
          <a:xfrm>
            <a:off x="0" y="3002"/>
            <a:ext cx="12192000" cy="684306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F4792626-5EDF-457E-BC47-35973147636D}"/>
              </a:ext>
            </a:extLst>
          </p:cNvPr>
          <p:cNvSpPr/>
          <p:nvPr/>
        </p:nvSpPr>
        <p:spPr>
          <a:xfrm>
            <a:off x="0" y="11936"/>
            <a:ext cx="12192000" cy="6858000"/>
          </a:xfrm>
          <a:prstGeom prst="rect">
            <a:avLst/>
          </a:prstGeom>
          <a:solidFill>
            <a:srgbClr val="011F39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07BC588E-A495-49A9-8813-628670F8E4BB}"/>
              </a:ext>
            </a:extLst>
          </p:cNvPr>
          <p:cNvGrpSpPr/>
          <p:nvPr/>
        </p:nvGrpSpPr>
        <p:grpSpPr>
          <a:xfrm>
            <a:off x="-1" y="0"/>
            <a:ext cx="3657600" cy="6858001"/>
            <a:chOff x="-1" y="0"/>
            <a:chExt cx="4292084" cy="6858001"/>
          </a:xfrm>
        </p:grpSpPr>
        <p:sp>
          <p:nvSpPr>
            <p:cNvPr id="17" name="Flèche : pentagone 16">
              <a:extLst>
                <a:ext uri="{FF2B5EF4-FFF2-40B4-BE49-F238E27FC236}">
                  <a16:creationId xmlns:a16="http://schemas.microsoft.com/office/drawing/2014/main" id="{594D2172-FB13-492C-B76B-A385911C5851}"/>
                </a:ext>
              </a:extLst>
            </p:cNvPr>
            <p:cNvSpPr/>
            <p:nvPr/>
          </p:nvSpPr>
          <p:spPr>
            <a:xfrm>
              <a:off x="-1" y="0"/>
              <a:ext cx="4292083" cy="6858000"/>
            </a:xfrm>
            <a:prstGeom prst="homePlate">
              <a:avLst>
                <a:gd name="adj" fmla="val 50658"/>
              </a:avLst>
            </a:prstGeom>
            <a:solidFill>
              <a:srgbClr val="0651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8" name="Triangle rectangle 17">
              <a:extLst>
                <a:ext uri="{FF2B5EF4-FFF2-40B4-BE49-F238E27FC236}">
                  <a16:creationId xmlns:a16="http://schemas.microsoft.com/office/drawing/2014/main" id="{3D0C3274-FA67-4536-99D7-BF36DC8EB5D9}"/>
                </a:ext>
              </a:extLst>
            </p:cNvPr>
            <p:cNvSpPr/>
            <p:nvPr/>
          </p:nvSpPr>
          <p:spPr>
            <a:xfrm>
              <a:off x="0" y="2699281"/>
              <a:ext cx="4292082" cy="4158720"/>
            </a:xfrm>
            <a:prstGeom prst="rtTriangle">
              <a:avLst/>
            </a:prstGeom>
            <a:solidFill>
              <a:srgbClr val="06516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" name="Triangle rectangle 18">
              <a:extLst>
                <a:ext uri="{FF2B5EF4-FFF2-40B4-BE49-F238E27FC236}">
                  <a16:creationId xmlns:a16="http://schemas.microsoft.com/office/drawing/2014/main" id="{8A5F0E14-750D-4317-86A8-BA8B26E435A6}"/>
                </a:ext>
              </a:extLst>
            </p:cNvPr>
            <p:cNvSpPr/>
            <p:nvPr/>
          </p:nvSpPr>
          <p:spPr>
            <a:xfrm rot="5400000">
              <a:off x="-68820" y="80756"/>
              <a:ext cx="4429722" cy="4292084"/>
            </a:xfrm>
            <a:prstGeom prst="rtTriangle">
              <a:avLst/>
            </a:prstGeom>
            <a:solidFill>
              <a:srgbClr val="06516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5" name="Titre 1">
            <a:extLst>
              <a:ext uri="{FF2B5EF4-FFF2-40B4-BE49-F238E27FC236}">
                <a16:creationId xmlns:a16="http://schemas.microsoft.com/office/drawing/2014/main" id="{D4B8AE3F-44D0-4D41-9A92-0871B449521A}"/>
              </a:ext>
            </a:extLst>
          </p:cNvPr>
          <p:cNvSpPr txBox="1">
            <a:spLocks/>
          </p:cNvSpPr>
          <p:nvPr/>
        </p:nvSpPr>
        <p:spPr>
          <a:xfrm>
            <a:off x="3825174" y="428630"/>
            <a:ext cx="8012641" cy="438699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kern="1200">
                <a:solidFill>
                  <a:srgbClr val="222933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fr-FR" dirty="0">
                <a:solidFill>
                  <a:schemeClr val="bg1"/>
                </a:solidFill>
              </a:rPr>
              <a:t>Les technologies cross-platform : Ionic</a:t>
            </a:r>
          </a:p>
          <a:p>
            <a:r>
              <a:rPr lang="fr-FR" b="1" cap="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Navigation avec Ionic</a:t>
            </a:r>
          </a:p>
        </p:txBody>
      </p:sp>
      <p:pic>
        <p:nvPicPr>
          <p:cNvPr id="7" name="Graphique 6">
            <a:extLst>
              <a:ext uri="{FF2B5EF4-FFF2-40B4-BE49-F238E27FC236}">
                <a16:creationId xmlns:a16="http://schemas.microsoft.com/office/drawing/2014/main" id="{3ECC1C3A-EA26-42AD-BEC3-DCF5FBAA17F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4185" y="6124782"/>
            <a:ext cx="528776" cy="528776"/>
          </a:xfrm>
          <a:prstGeom prst="rect">
            <a:avLst/>
          </a:prstGeom>
        </p:spPr>
      </p:pic>
      <p:sp>
        <p:nvSpPr>
          <p:cNvPr id="13" name="Espace réservé du texte 19">
            <a:extLst>
              <a:ext uri="{FF2B5EF4-FFF2-40B4-BE49-F238E27FC236}">
                <a16:creationId xmlns:a16="http://schemas.microsoft.com/office/drawing/2014/main" id="{F370911A-DC8A-44E7-BC5B-3A98548EDA9D}"/>
              </a:ext>
            </a:extLst>
          </p:cNvPr>
          <p:cNvSpPr txBox="1">
            <a:spLocks/>
          </p:cNvSpPr>
          <p:nvPr/>
        </p:nvSpPr>
        <p:spPr>
          <a:xfrm>
            <a:off x="354186" y="1218171"/>
            <a:ext cx="3116800" cy="4421658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400" dirty="0"/>
              <a:t>DÉMONSTRATION</a:t>
            </a:r>
          </a:p>
        </p:txBody>
      </p:sp>
      <p:sp>
        <p:nvSpPr>
          <p:cNvPr id="15" name="Espace réservé du texte 19">
            <a:extLst>
              <a:ext uri="{FF2B5EF4-FFF2-40B4-BE49-F238E27FC236}">
                <a16:creationId xmlns:a16="http://schemas.microsoft.com/office/drawing/2014/main" id="{BDF6E1C4-75C9-4326-96F9-5F0FA302E826}"/>
              </a:ext>
            </a:extLst>
          </p:cNvPr>
          <p:cNvSpPr txBox="1">
            <a:spLocks/>
          </p:cNvSpPr>
          <p:nvPr/>
        </p:nvSpPr>
        <p:spPr>
          <a:xfrm>
            <a:off x="4011784" y="3027742"/>
            <a:ext cx="7826030" cy="6093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4400" b="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Lazy</a:t>
            </a:r>
            <a:r>
              <a:rPr lang="fr-FR" sz="4400" b="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fr-FR" sz="4400" b="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loading</a:t>
            </a:r>
            <a:endParaRPr lang="fr-FR" sz="4400" b="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7140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0F19FB19-BC5C-4CA3-B36F-D05031688B0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03" r="1"/>
          <a:stretch/>
        </p:blipFill>
        <p:spPr>
          <a:xfrm>
            <a:off x="0" y="3002"/>
            <a:ext cx="12192000" cy="684306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F4792626-5EDF-457E-BC47-35973147636D}"/>
              </a:ext>
            </a:extLst>
          </p:cNvPr>
          <p:cNvSpPr/>
          <p:nvPr/>
        </p:nvSpPr>
        <p:spPr>
          <a:xfrm>
            <a:off x="0" y="-11937"/>
            <a:ext cx="12192000" cy="6858000"/>
          </a:xfrm>
          <a:prstGeom prst="rect">
            <a:avLst/>
          </a:prstGeom>
          <a:solidFill>
            <a:srgbClr val="011F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07BC588E-A495-49A9-8813-628670F8E4BB}"/>
              </a:ext>
            </a:extLst>
          </p:cNvPr>
          <p:cNvGrpSpPr/>
          <p:nvPr/>
        </p:nvGrpSpPr>
        <p:grpSpPr>
          <a:xfrm>
            <a:off x="-1" y="0"/>
            <a:ext cx="3657600" cy="6858001"/>
            <a:chOff x="-1" y="0"/>
            <a:chExt cx="4292084" cy="6858001"/>
          </a:xfrm>
        </p:grpSpPr>
        <p:sp>
          <p:nvSpPr>
            <p:cNvPr id="17" name="Flèche : pentagone 16">
              <a:extLst>
                <a:ext uri="{FF2B5EF4-FFF2-40B4-BE49-F238E27FC236}">
                  <a16:creationId xmlns:a16="http://schemas.microsoft.com/office/drawing/2014/main" id="{594D2172-FB13-492C-B76B-A385911C5851}"/>
                </a:ext>
              </a:extLst>
            </p:cNvPr>
            <p:cNvSpPr/>
            <p:nvPr/>
          </p:nvSpPr>
          <p:spPr>
            <a:xfrm>
              <a:off x="-1" y="0"/>
              <a:ext cx="4292083" cy="6858000"/>
            </a:xfrm>
            <a:prstGeom prst="homePlate">
              <a:avLst>
                <a:gd name="adj" fmla="val 50658"/>
              </a:avLst>
            </a:prstGeom>
            <a:solidFill>
              <a:srgbClr val="95B2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8" name="Triangle rectangle 17">
              <a:extLst>
                <a:ext uri="{FF2B5EF4-FFF2-40B4-BE49-F238E27FC236}">
                  <a16:creationId xmlns:a16="http://schemas.microsoft.com/office/drawing/2014/main" id="{3D0C3274-FA67-4536-99D7-BF36DC8EB5D9}"/>
                </a:ext>
              </a:extLst>
            </p:cNvPr>
            <p:cNvSpPr/>
            <p:nvPr/>
          </p:nvSpPr>
          <p:spPr>
            <a:xfrm>
              <a:off x="0" y="2699281"/>
              <a:ext cx="4292082" cy="4158720"/>
            </a:xfrm>
            <a:prstGeom prst="rtTriangle">
              <a:avLst/>
            </a:prstGeom>
            <a:solidFill>
              <a:srgbClr val="95B258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" name="Triangle rectangle 18">
              <a:extLst>
                <a:ext uri="{FF2B5EF4-FFF2-40B4-BE49-F238E27FC236}">
                  <a16:creationId xmlns:a16="http://schemas.microsoft.com/office/drawing/2014/main" id="{8A5F0E14-750D-4317-86A8-BA8B26E435A6}"/>
                </a:ext>
              </a:extLst>
            </p:cNvPr>
            <p:cNvSpPr/>
            <p:nvPr/>
          </p:nvSpPr>
          <p:spPr>
            <a:xfrm rot="5400000">
              <a:off x="-68820" y="80756"/>
              <a:ext cx="4429722" cy="4292084"/>
            </a:xfrm>
            <a:prstGeom prst="rtTriangle">
              <a:avLst/>
            </a:prstGeom>
            <a:solidFill>
              <a:srgbClr val="95B258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5" name="Titre 1">
            <a:extLst>
              <a:ext uri="{FF2B5EF4-FFF2-40B4-BE49-F238E27FC236}">
                <a16:creationId xmlns:a16="http://schemas.microsoft.com/office/drawing/2014/main" id="{D4B8AE3F-44D0-4D41-9A92-0871B449521A}"/>
              </a:ext>
            </a:extLst>
          </p:cNvPr>
          <p:cNvSpPr txBox="1">
            <a:spLocks/>
          </p:cNvSpPr>
          <p:nvPr/>
        </p:nvSpPr>
        <p:spPr>
          <a:xfrm>
            <a:off x="3825174" y="428630"/>
            <a:ext cx="8012641" cy="438699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kern="1200">
                <a:solidFill>
                  <a:srgbClr val="222933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fr-FR" dirty="0">
                <a:solidFill>
                  <a:schemeClr val="bg1"/>
                </a:solidFill>
              </a:rPr>
              <a:t>Les technologies cross-platform : Ionic</a:t>
            </a:r>
          </a:p>
          <a:p>
            <a:r>
              <a:rPr lang="fr-FR" b="1" cap="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Navigation avec Ionic</a:t>
            </a:r>
          </a:p>
        </p:txBody>
      </p:sp>
      <p:pic>
        <p:nvPicPr>
          <p:cNvPr id="7" name="Graphique 6">
            <a:extLst>
              <a:ext uri="{FF2B5EF4-FFF2-40B4-BE49-F238E27FC236}">
                <a16:creationId xmlns:a16="http://schemas.microsoft.com/office/drawing/2014/main" id="{3ECC1C3A-EA26-42AD-BEC3-DCF5FBAA17F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4185" y="6124782"/>
            <a:ext cx="528776" cy="528776"/>
          </a:xfrm>
          <a:prstGeom prst="rect">
            <a:avLst/>
          </a:prstGeom>
        </p:spPr>
      </p:pic>
      <p:sp>
        <p:nvSpPr>
          <p:cNvPr id="13" name="Espace réservé du texte 19">
            <a:extLst>
              <a:ext uri="{FF2B5EF4-FFF2-40B4-BE49-F238E27FC236}">
                <a16:creationId xmlns:a16="http://schemas.microsoft.com/office/drawing/2014/main" id="{F370911A-DC8A-44E7-BC5B-3A98548EDA9D}"/>
              </a:ext>
            </a:extLst>
          </p:cNvPr>
          <p:cNvSpPr txBox="1">
            <a:spLocks/>
          </p:cNvSpPr>
          <p:nvPr/>
        </p:nvSpPr>
        <p:spPr>
          <a:xfrm>
            <a:off x="354186" y="1218171"/>
            <a:ext cx="3116800" cy="4421658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400" dirty="0"/>
              <a:t>TRAVAUX PRATIQUES</a:t>
            </a:r>
          </a:p>
        </p:txBody>
      </p:sp>
      <p:sp>
        <p:nvSpPr>
          <p:cNvPr id="15" name="Espace réservé du texte 19">
            <a:extLst>
              <a:ext uri="{FF2B5EF4-FFF2-40B4-BE49-F238E27FC236}">
                <a16:creationId xmlns:a16="http://schemas.microsoft.com/office/drawing/2014/main" id="{BDF6E1C4-75C9-4326-96F9-5F0FA302E826}"/>
              </a:ext>
            </a:extLst>
          </p:cNvPr>
          <p:cNvSpPr txBox="1">
            <a:spLocks/>
          </p:cNvSpPr>
          <p:nvPr/>
        </p:nvSpPr>
        <p:spPr>
          <a:xfrm>
            <a:off x="4011784" y="3027742"/>
            <a:ext cx="7826030" cy="6093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4400" b="0" dirty="0">
                <a:latin typeface="Segoe UI Light" panose="020B0502040204020203" pitchFamily="34" charset="0"/>
                <a:cs typeface="Segoe UI Light" panose="020B0502040204020203" pitchFamily="34" charset="0"/>
              </a:rPr>
              <a:t>TP fil rouge</a:t>
            </a:r>
          </a:p>
        </p:txBody>
      </p:sp>
    </p:spTree>
    <p:extLst>
      <p:ext uri="{BB962C8B-B14F-4D97-AF65-F5344CB8AC3E}">
        <p14:creationId xmlns:p14="http://schemas.microsoft.com/office/powerpoint/2010/main" val="2138929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19">
            <a:extLst>
              <a:ext uri="{FF2B5EF4-FFF2-40B4-BE49-F238E27FC236}">
                <a16:creationId xmlns:a16="http://schemas.microsoft.com/office/drawing/2014/main" id="{EF71FCD1-EB37-485B-827A-23A3785D6F72}"/>
              </a:ext>
            </a:extLst>
          </p:cNvPr>
          <p:cNvSpPr txBox="1">
            <a:spLocks/>
          </p:cNvSpPr>
          <p:nvPr/>
        </p:nvSpPr>
        <p:spPr>
          <a:xfrm>
            <a:off x="354186" y="1240233"/>
            <a:ext cx="2852415" cy="4421658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solidFill>
                  <a:srgbClr val="3B518E"/>
                </a:solidFill>
              </a:rPr>
              <a:t>A retenir</a:t>
            </a: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48EE39BE-9E8A-4EFB-AA76-646D28DDBF24}"/>
              </a:ext>
            </a:extLst>
          </p:cNvPr>
          <p:cNvSpPr txBox="1">
            <a:spLocks/>
          </p:cNvSpPr>
          <p:nvPr/>
        </p:nvSpPr>
        <p:spPr>
          <a:xfrm>
            <a:off x="3825174" y="428630"/>
            <a:ext cx="8012641" cy="542920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kern="1200">
                <a:solidFill>
                  <a:srgbClr val="222933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fr-FR" dirty="0">
                <a:solidFill>
                  <a:srgbClr val="141E26"/>
                </a:solidFill>
              </a:rPr>
              <a:t>Les technologies cross-platform : Ionic</a:t>
            </a:r>
          </a:p>
          <a:p>
            <a:r>
              <a:rPr lang="fr-FR" b="1" cap="all" dirty="0">
                <a:solidFill>
                  <a:srgbClr val="3B518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Navigation avec Ionic</a:t>
            </a: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3ADDBDFA-01BC-4E72-B5CD-1788B348E5A6}"/>
              </a:ext>
            </a:extLst>
          </p:cNvPr>
          <p:cNvSpPr txBox="1">
            <a:spLocks/>
          </p:cNvSpPr>
          <p:nvPr/>
        </p:nvSpPr>
        <p:spPr>
          <a:xfrm>
            <a:off x="3506876" y="1240233"/>
            <a:ext cx="8330938" cy="413651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+mj-cs"/>
              </a:defRPr>
            </a:lvl1pPr>
          </a:lstStyle>
          <a:p>
            <a:r>
              <a:rPr lang="fr-FR" sz="2400" b="0" strike="noStrike" spc="-1" dirty="0" err="1">
                <a:solidFill>
                  <a:srgbClr val="2F3240"/>
                </a:solidFill>
                <a:cs typeface="Segoe UI" panose="020B0502040204020203" pitchFamily="34" charset="0"/>
              </a:rPr>
              <a:t>Angular</a:t>
            </a:r>
            <a:r>
              <a:rPr lang="fr-FR" sz="2400" b="0" strike="noStrike" spc="-1" dirty="0">
                <a:solidFill>
                  <a:srgbClr val="2F3240"/>
                </a:solidFill>
                <a:cs typeface="Segoe UI" panose="020B0502040204020203" pitchFamily="34" charset="0"/>
              </a:rPr>
              <a:t> Router est une </a:t>
            </a:r>
            <a:r>
              <a:rPr lang="fr-FR" sz="2400" spc="-1" dirty="0">
                <a:solidFill>
                  <a:srgbClr val="2F3240"/>
                </a:solidFill>
                <a:cs typeface="Segoe UI" panose="020B0502040204020203" pitchFamily="34" charset="0"/>
              </a:rPr>
              <a:t>librairie qui permet de gérer la navigation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rgbClr val="2F3240"/>
                </a:solidFill>
                <a:effectLst/>
                <a:ea typeface="Calibri" panose="020F0502020204030204" pitchFamily="34" charset="0"/>
                <a:cs typeface="Segoe UI" panose="020B0502040204020203" pitchFamily="34" charset="0"/>
              </a:rPr>
              <a:t> </a:t>
            </a:r>
            <a:r>
              <a:rPr lang="fr-FR" sz="2400" dirty="0">
                <a:solidFill>
                  <a:srgbClr val="95B258"/>
                </a:solidFill>
                <a:effectLst/>
                <a:ea typeface="Calibri" panose="020F0502020204030204" pitchFamily="34" charset="0"/>
                <a:cs typeface="Segoe UI" panose="020B0502040204020203" pitchFamily="34" charset="0"/>
              </a:rPr>
              <a:t>Routes</a:t>
            </a:r>
            <a:r>
              <a:rPr lang="fr-FR" sz="2400" dirty="0">
                <a:solidFill>
                  <a:srgbClr val="2F3240"/>
                </a:solidFill>
                <a:effectLst/>
                <a:ea typeface="Calibri" panose="020F0502020204030204" pitchFamily="34" charset="0"/>
                <a:cs typeface="Segoe UI" panose="020B0502040204020203" pitchFamily="34" charset="0"/>
              </a:rPr>
              <a:t> permet de déclarer les règles de redirection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rgbClr val="2F3240"/>
                </a:solidFill>
                <a:cs typeface="Segoe UI" panose="020B0502040204020203" pitchFamily="34" charset="0"/>
              </a:rPr>
              <a:t>Pour naviguer entre les pages ; il existe </a:t>
            </a:r>
            <a:r>
              <a:rPr lang="fr-FR" sz="2400" dirty="0">
                <a:solidFill>
                  <a:srgbClr val="95B258"/>
                </a:solidFill>
                <a:cs typeface="Segoe UI" panose="020B0502040204020203" pitchFamily="34" charset="0"/>
              </a:rPr>
              <a:t>deux solutions</a:t>
            </a:r>
            <a:r>
              <a:rPr lang="fr-FR" sz="2400" dirty="0">
                <a:solidFill>
                  <a:srgbClr val="2F3240"/>
                </a:solidFill>
                <a:cs typeface="Segoe UI" panose="020B0502040204020203" pitchFamily="34" charset="0"/>
              </a:rPr>
              <a:t> 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2F32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Depuis la vue HTML, la directive </a:t>
            </a:r>
            <a:r>
              <a:rPr lang="fr-FR" dirty="0" err="1">
                <a:solidFill>
                  <a:srgbClr val="95B25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routerLink</a:t>
            </a:r>
            <a:r>
              <a:rPr lang="fr-FR" dirty="0">
                <a:solidFill>
                  <a:srgbClr val="2F32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2F32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Depuis un contrôleur, il est nécessaire d’</a:t>
            </a:r>
            <a:r>
              <a:rPr lang="fr-FR" dirty="0">
                <a:solidFill>
                  <a:srgbClr val="95B25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injecter le service Router </a:t>
            </a:r>
            <a:r>
              <a:rPr lang="fr-FR" dirty="0">
                <a:solidFill>
                  <a:srgbClr val="2F32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et d’appeler la méthode </a:t>
            </a:r>
            <a:r>
              <a:rPr lang="fr-FR" dirty="0" err="1">
                <a:solidFill>
                  <a:srgbClr val="95B25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navigate</a:t>
            </a:r>
            <a:endParaRPr lang="fr-FR" dirty="0">
              <a:solidFill>
                <a:srgbClr val="95B258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rgbClr val="2F3240"/>
                </a:solidFill>
                <a:cs typeface="Segoe UI" panose="020B0502040204020203" pitchFamily="34" charset="0"/>
              </a:rPr>
              <a:t>Pour récupérer les paramètres :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2F32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Injection du service </a:t>
            </a:r>
            <a:r>
              <a:rPr lang="fr-FR" dirty="0" err="1">
                <a:solidFill>
                  <a:srgbClr val="95B25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ActivatedRoute</a:t>
            </a:r>
            <a:r>
              <a:rPr lang="fr-FR" dirty="0">
                <a:solidFill>
                  <a:srgbClr val="2F32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2F32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Et souscrire à une méthode asynchrone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rgbClr val="2F3240"/>
                </a:solidFill>
                <a:cs typeface="Segoe UI" panose="020B0502040204020203" pitchFamily="34" charset="0"/>
              </a:rPr>
              <a:t>Pour manipuler l’historique, utilisation de </a:t>
            </a:r>
            <a:r>
              <a:rPr lang="fr-FR" sz="2400" dirty="0" err="1">
                <a:solidFill>
                  <a:srgbClr val="95B258"/>
                </a:solidFill>
                <a:cs typeface="Segoe UI" panose="020B0502040204020203" pitchFamily="34" charset="0"/>
              </a:rPr>
              <a:t>NavController</a:t>
            </a:r>
            <a:endParaRPr lang="fr-FR" sz="2400" dirty="0">
              <a:solidFill>
                <a:srgbClr val="95B258"/>
              </a:solidFill>
              <a:cs typeface="Segoe UI" panose="020B05020402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rgbClr val="2F3240"/>
                </a:solidFill>
                <a:cs typeface="Segoe UI" panose="020B0502040204020203" pitchFamily="34" charset="0"/>
              </a:rPr>
              <a:t>Le</a:t>
            </a:r>
            <a:r>
              <a:rPr lang="fr-FR" sz="2400" dirty="0">
                <a:solidFill>
                  <a:srgbClr val="95B258"/>
                </a:solidFill>
                <a:cs typeface="Segoe UI" panose="020B0502040204020203" pitchFamily="34" charset="0"/>
              </a:rPr>
              <a:t> </a:t>
            </a:r>
            <a:r>
              <a:rPr lang="fr-FR" sz="2400" dirty="0" err="1">
                <a:solidFill>
                  <a:srgbClr val="95B258"/>
                </a:solidFill>
                <a:cs typeface="Segoe UI" panose="020B0502040204020203" pitchFamily="34" charset="0"/>
              </a:rPr>
              <a:t>Lazy</a:t>
            </a:r>
            <a:r>
              <a:rPr lang="fr-FR" sz="2400" dirty="0">
                <a:solidFill>
                  <a:srgbClr val="95B258"/>
                </a:solidFill>
                <a:cs typeface="Segoe UI" panose="020B0502040204020203" pitchFamily="34" charset="0"/>
              </a:rPr>
              <a:t> </a:t>
            </a:r>
            <a:r>
              <a:rPr lang="fr-FR" sz="2400" dirty="0" err="1">
                <a:solidFill>
                  <a:srgbClr val="95B258"/>
                </a:solidFill>
                <a:cs typeface="Segoe UI" panose="020B0502040204020203" pitchFamily="34" charset="0"/>
              </a:rPr>
              <a:t>Loading</a:t>
            </a:r>
            <a:r>
              <a:rPr lang="fr-FR" sz="2400" dirty="0">
                <a:solidFill>
                  <a:srgbClr val="95B258"/>
                </a:solidFill>
                <a:cs typeface="Segoe UI" panose="020B0502040204020203" pitchFamily="34" charset="0"/>
              </a:rPr>
              <a:t> </a:t>
            </a:r>
            <a:r>
              <a:rPr lang="fr-FR" sz="2400" dirty="0">
                <a:solidFill>
                  <a:srgbClr val="2F3240"/>
                </a:solidFill>
                <a:cs typeface="Segoe UI" panose="020B0502040204020203" pitchFamily="34" charset="0"/>
              </a:rPr>
              <a:t>permet de charger les pages en </a:t>
            </a:r>
            <a:r>
              <a:rPr lang="fr-FR" sz="2400" dirty="0">
                <a:solidFill>
                  <a:srgbClr val="95B258"/>
                </a:solidFill>
                <a:cs typeface="Segoe UI" panose="020B0502040204020203" pitchFamily="34" charset="0"/>
              </a:rPr>
              <a:t>asynchrone</a:t>
            </a:r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6D568089-B2B3-4769-9325-554149C6E5C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4184" y="6124781"/>
            <a:ext cx="528777" cy="528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726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8E028F3-B265-4C26-AE39-985114110839}"/>
              </a:ext>
            </a:extLst>
          </p:cNvPr>
          <p:cNvSpPr/>
          <p:nvPr/>
        </p:nvSpPr>
        <p:spPr>
          <a:xfrm>
            <a:off x="0" y="0"/>
            <a:ext cx="3470989" cy="6858000"/>
          </a:xfrm>
          <a:prstGeom prst="rect">
            <a:avLst/>
          </a:prstGeom>
          <a:solidFill>
            <a:srgbClr val="3B5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" name="Graphique 9" descr="Objectif">
            <a:extLst>
              <a:ext uri="{FF2B5EF4-FFF2-40B4-BE49-F238E27FC236}">
                <a16:creationId xmlns:a16="http://schemas.microsoft.com/office/drawing/2014/main" id="{E1102742-C409-45FE-B8C4-7EA6C9A7C2D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4185" y="428630"/>
            <a:ext cx="587415" cy="587415"/>
          </a:xfrm>
          <a:prstGeom prst="rect">
            <a:avLst/>
          </a:prstGeom>
        </p:spPr>
      </p:pic>
      <p:sp>
        <p:nvSpPr>
          <p:cNvPr id="12" name="Espace réservé du texte 19">
            <a:extLst>
              <a:ext uri="{FF2B5EF4-FFF2-40B4-BE49-F238E27FC236}">
                <a16:creationId xmlns:a16="http://schemas.microsoft.com/office/drawing/2014/main" id="{2B41308F-BC0B-48D7-87BB-2B0B96E1A818}"/>
              </a:ext>
            </a:extLst>
          </p:cNvPr>
          <p:cNvSpPr txBox="1">
            <a:spLocks/>
          </p:cNvSpPr>
          <p:nvPr/>
        </p:nvSpPr>
        <p:spPr>
          <a:xfrm>
            <a:off x="354186" y="1240233"/>
            <a:ext cx="2852415" cy="4421658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OBJECTIFS</a:t>
            </a:r>
          </a:p>
        </p:txBody>
      </p:sp>
      <p:sp>
        <p:nvSpPr>
          <p:cNvPr id="14" name="Titre 1">
            <a:extLst>
              <a:ext uri="{FF2B5EF4-FFF2-40B4-BE49-F238E27FC236}">
                <a16:creationId xmlns:a16="http://schemas.microsoft.com/office/drawing/2014/main" id="{3C4C42B5-78D4-43BA-9AEF-E786F5CC3DDE}"/>
              </a:ext>
            </a:extLst>
          </p:cNvPr>
          <p:cNvSpPr txBox="1">
            <a:spLocks/>
          </p:cNvSpPr>
          <p:nvPr/>
        </p:nvSpPr>
        <p:spPr>
          <a:xfrm>
            <a:off x="3825174" y="428630"/>
            <a:ext cx="8012641" cy="542920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kern="1200">
                <a:solidFill>
                  <a:srgbClr val="222933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fr-FR" dirty="0">
                <a:solidFill>
                  <a:srgbClr val="141E26"/>
                </a:solidFill>
              </a:rPr>
              <a:t>Les technologies cross-platform : Ionic</a:t>
            </a:r>
          </a:p>
          <a:p>
            <a:r>
              <a:rPr lang="fr-FR" b="1" cap="all" dirty="0">
                <a:solidFill>
                  <a:srgbClr val="3B518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OBJECTIFS</a:t>
            </a:r>
          </a:p>
        </p:txBody>
      </p:sp>
      <p:pic>
        <p:nvPicPr>
          <p:cNvPr id="16" name="Graphique 15">
            <a:extLst>
              <a:ext uri="{FF2B5EF4-FFF2-40B4-BE49-F238E27FC236}">
                <a16:creationId xmlns:a16="http://schemas.microsoft.com/office/drawing/2014/main" id="{5727DDCA-0BE5-4E22-A2E0-0367F5B3627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4185" y="6124782"/>
            <a:ext cx="528776" cy="528776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407441ED-22CD-4BE0-BAC9-3DE1A5B5DD30}"/>
              </a:ext>
            </a:extLst>
          </p:cNvPr>
          <p:cNvSpPr/>
          <p:nvPr/>
        </p:nvSpPr>
        <p:spPr>
          <a:xfrm>
            <a:off x="3825172" y="1242326"/>
            <a:ext cx="3566227" cy="2451862"/>
          </a:xfrm>
          <a:prstGeom prst="rect">
            <a:avLst/>
          </a:prstGeom>
          <a:solidFill>
            <a:srgbClr val="141E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Organigramme : Entrée manuelle 27">
            <a:extLst>
              <a:ext uri="{FF2B5EF4-FFF2-40B4-BE49-F238E27FC236}">
                <a16:creationId xmlns:a16="http://schemas.microsoft.com/office/drawing/2014/main" id="{198D380E-6092-4D34-BB2B-D9FDFA98D592}"/>
              </a:ext>
            </a:extLst>
          </p:cNvPr>
          <p:cNvSpPr/>
          <p:nvPr/>
        </p:nvSpPr>
        <p:spPr>
          <a:xfrm>
            <a:off x="3825173" y="2588789"/>
            <a:ext cx="3566226" cy="1105398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00"/>
              <a:gd name="connsiteY0" fmla="*/ 5753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5753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5753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5753"/>
                </a:lnTo>
                <a:close/>
              </a:path>
            </a:pathLst>
          </a:custGeom>
          <a:solidFill>
            <a:srgbClr val="AAD23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ctrTitle" idx="4294967295"/>
          </p:nvPr>
        </p:nvSpPr>
        <p:spPr>
          <a:xfrm>
            <a:off x="3981450" y="1510853"/>
            <a:ext cx="3219450" cy="840230"/>
          </a:xfrm>
          <a:noFill/>
          <a:ln>
            <a:noFill/>
          </a:ln>
        </p:spPr>
        <p:txBody>
          <a:bodyPr wrap="square" anchor="t" anchorCtr="0">
            <a:spAutoFit/>
          </a:bodyPr>
          <a:lstStyle/>
          <a:p>
            <a:r>
              <a:rPr lang="fr-FR" sz="1800" dirty="0">
                <a:solidFill>
                  <a:srgbClr val="FFFFFF"/>
                </a:solidFill>
              </a:rPr>
              <a:t>Savoir mettre en place la navigation entre plusieurs pages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522FDB3-AE46-4618-A27A-2408B17A0AFC}"/>
              </a:ext>
            </a:extLst>
          </p:cNvPr>
          <p:cNvSpPr/>
          <p:nvPr/>
        </p:nvSpPr>
        <p:spPr>
          <a:xfrm>
            <a:off x="8271587" y="1186766"/>
            <a:ext cx="3566227" cy="2451862"/>
          </a:xfrm>
          <a:prstGeom prst="rect">
            <a:avLst/>
          </a:prstGeom>
          <a:solidFill>
            <a:srgbClr val="141E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Organigramme : Entrée manuelle 27">
            <a:extLst>
              <a:ext uri="{FF2B5EF4-FFF2-40B4-BE49-F238E27FC236}">
                <a16:creationId xmlns:a16="http://schemas.microsoft.com/office/drawing/2014/main" id="{156EFFAF-ACF8-4ACB-BF38-FB64C804FC80}"/>
              </a:ext>
            </a:extLst>
          </p:cNvPr>
          <p:cNvSpPr/>
          <p:nvPr/>
        </p:nvSpPr>
        <p:spPr>
          <a:xfrm>
            <a:off x="8271587" y="2588789"/>
            <a:ext cx="3566226" cy="1105398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00"/>
              <a:gd name="connsiteY0" fmla="*/ 5753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5753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5753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5753"/>
                </a:lnTo>
                <a:close/>
              </a:path>
            </a:pathLst>
          </a:custGeom>
          <a:solidFill>
            <a:srgbClr val="3B518E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Titre 1">
            <a:extLst>
              <a:ext uri="{FF2B5EF4-FFF2-40B4-BE49-F238E27FC236}">
                <a16:creationId xmlns:a16="http://schemas.microsoft.com/office/drawing/2014/main" id="{CAF52408-79BF-4BB1-BAD9-055F85DD5055}"/>
              </a:ext>
            </a:extLst>
          </p:cNvPr>
          <p:cNvSpPr txBox="1">
            <a:spLocks/>
          </p:cNvSpPr>
          <p:nvPr/>
        </p:nvSpPr>
        <p:spPr>
          <a:xfrm>
            <a:off x="8429626" y="1501945"/>
            <a:ext cx="3171824" cy="84023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+mj-cs"/>
              </a:defRPr>
            </a:lvl1pPr>
          </a:lstStyle>
          <a:p>
            <a:r>
              <a:rPr lang="fr-FR" sz="1800" dirty="0">
                <a:solidFill>
                  <a:srgbClr val="FFFFFF"/>
                </a:solidFill>
              </a:rPr>
              <a:t>Savoir passer des informations entre plusieurs pages</a:t>
            </a:r>
          </a:p>
        </p:txBody>
      </p:sp>
      <p:sp>
        <p:nvSpPr>
          <p:cNvPr id="32" name="Organigramme : Entrée manuelle 27">
            <a:extLst>
              <a:ext uri="{FF2B5EF4-FFF2-40B4-BE49-F238E27FC236}">
                <a16:creationId xmlns:a16="http://schemas.microsoft.com/office/drawing/2014/main" id="{8E232A21-C057-49F8-A96A-203E18686FC4}"/>
              </a:ext>
            </a:extLst>
          </p:cNvPr>
          <p:cNvSpPr/>
          <p:nvPr/>
        </p:nvSpPr>
        <p:spPr>
          <a:xfrm flipH="1">
            <a:off x="3825171" y="2588789"/>
            <a:ext cx="3566226" cy="1105398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00"/>
              <a:gd name="connsiteY0" fmla="*/ 5753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5753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5753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5753"/>
                </a:lnTo>
                <a:close/>
              </a:path>
            </a:pathLst>
          </a:custGeom>
          <a:solidFill>
            <a:srgbClr val="AAD2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Organigramme : Entrée manuelle 27">
            <a:extLst>
              <a:ext uri="{FF2B5EF4-FFF2-40B4-BE49-F238E27FC236}">
                <a16:creationId xmlns:a16="http://schemas.microsoft.com/office/drawing/2014/main" id="{B0ED99D8-09C5-47F1-BA8F-DF712EDE29E9}"/>
              </a:ext>
            </a:extLst>
          </p:cNvPr>
          <p:cNvSpPr/>
          <p:nvPr/>
        </p:nvSpPr>
        <p:spPr>
          <a:xfrm flipH="1">
            <a:off x="8271587" y="2588788"/>
            <a:ext cx="3566226" cy="1105398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00"/>
              <a:gd name="connsiteY0" fmla="*/ 5753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5753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5753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5753"/>
                </a:lnTo>
                <a:close/>
              </a:path>
            </a:pathLst>
          </a:custGeom>
          <a:solidFill>
            <a:srgbClr val="3B5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C019884-BA86-4B0F-8E48-4FEB774059EE}"/>
              </a:ext>
            </a:extLst>
          </p:cNvPr>
          <p:cNvSpPr/>
          <p:nvPr/>
        </p:nvSpPr>
        <p:spPr>
          <a:xfrm>
            <a:off x="3825172" y="3962278"/>
            <a:ext cx="3566227" cy="2451862"/>
          </a:xfrm>
          <a:prstGeom prst="rect">
            <a:avLst/>
          </a:prstGeom>
          <a:solidFill>
            <a:srgbClr val="141E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Organigramme : Entrée manuelle 27">
            <a:extLst>
              <a:ext uri="{FF2B5EF4-FFF2-40B4-BE49-F238E27FC236}">
                <a16:creationId xmlns:a16="http://schemas.microsoft.com/office/drawing/2014/main" id="{E1065FBA-2AAE-4D0A-BAAA-9BFCA98864EB}"/>
              </a:ext>
            </a:extLst>
          </p:cNvPr>
          <p:cNvSpPr/>
          <p:nvPr/>
        </p:nvSpPr>
        <p:spPr>
          <a:xfrm>
            <a:off x="3825173" y="5311427"/>
            <a:ext cx="3566226" cy="1102712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00"/>
              <a:gd name="connsiteY0" fmla="*/ 5753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5753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5753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5753"/>
                </a:lnTo>
                <a:close/>
              </a:path>
            </a:pathLst>
          </a:custGeom>
          <a:solidFill>
            <a:srgbClr val="06516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Titre 1">
            <a:extLst>
              <a:ext uri="{FF2B5EF4-FFF2-40B4-BE49-F238E27FC236}">
                <a16:creationId xmlns:a16="http://schemas.microsoft.com/office/drawing/2014/main" id="{4C5AE0EA-6490-4053-BB7D-1891CC555C4B}"/>
              </a:ext>
            </a:extLst>
          </p:cNvPr>
          <p:cNvSpPr txBox="1">
            <a:spLocks/>
          </p:cNvSpPr>
          <p:nvPr/>
        </p:nvSpPr>
        <p:spPr>
          <a:xfrm>
            <a:off x="3981450" y="4230805"/>
            <a:ext cx="3219450" cy="84023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+mj-cs"/>
              </a:defRPr>
            </a:lvl1pPr>
          </a:lstStyle>
          <a:p>
            <a:r>
              <a:rPr lang="fr-FR" sz="1800" spc="-1" dirty="0">
                <a:solidFill>
                  <a:srgbClr val="FFFFFF"/>
                </a:solidFill>
                <a:latin typeface="Segoe UI"/>
              </a:rPr>
              <a:t>Connaitre les possibilités offertes par l’historique de navigation</a:t>
            </a:r>
            <a:endParaRPr lang="fr-FR" sz="1800" dirty="0">
              <a:solidFill>
                <a:schemeClr val="bg1"/>
              </a:solidFill>
            </a:endParaRPr>
          </a:p>
        </p:txBody>
      </p:sp>
      <p:sp>
        <p:nvSpPr>
          <p:cNvPr id="37" name="Organigramme : Entrée manuelle 27">
            <a:extLst>
              <a:ext uri="{FF2B5EF4-FFF2-40B4-BE49-F238E27FC236}">
                <a16:creationId xmlns:a16="http://schemas.microsoft.com/office/drawing/2014/main" id="{49EA19CE-E787-4BF6-AEC1-DCEC39FC664E}"/>
              </a:ext>
            </a:extLst>
          </p:cNvPr>
          <p:cNvSpPr/>
          <p:nvPr/>
        </p:nvSpPr>
        <p:spPr>
          <a:xfrm flipH="1">
            <a:off x="3825171" y="5311427"/>
            <a:ext cx="3566226" cy="1102712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00"/>
              <a:gd name="connsiteY0" fmla="*/ 5753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5753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5753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5753"/>
                </a:lnTo>
                <a:close/>
              </a:path>
            </a:pathLst>
          </a:custGeom>
          <a:solidFill>
            <a:srgbClr val="0651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0" name="Titre 1">
            <a:extLst>
              <a:ext uri="{FF2B5EF4-FFF2-40B4-BE49-F238E27FC236}">
                <a16:creationId xmlns:a16="http://schemas.microsoft.com/office/drawing/2014/main" id="{86015692-C481-4AB1-807F-14F19FC3AB38}"/>
              </a:ext>
            </a:extLst>
          </p:cNvPr>
          <p:cNvSpPr txBox="1">
            <a:spLocks/>
          </p:cNvSpPr>
          <p:nvPr/>
        </p:nvSpPr>
        <p:spPr>
          <a:xfrm>
            <a:off x="8429626" y="4221898"/>
            <a:ext cx="3171824" cy="84023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+mj-cs"/>
              </a:defRPr>
            </a:lvl1pPr>
          </a:lstStyle>
          <a:p>
            <a:r>
              <a:rPr lang="fr-FR" sz="1800" dirty="0">
                <a:solidFill>
                  <a:srgbClr val="FFFFFF"/>
                </a:solidFill>
              </a:rPr>
              <a:t>Savoir utiliser des attributs du contrôleur pour agir sur l’affichage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750D111-6A8C-11EC-1B3A-0356EDA8B70A}"/>
              </a:ext>
            </a:extLst>
          </p:cNvPr>
          <p:cNvSpPr/>
          <p:nvPr/>
        </p:nvSpPr>
        <p:spPr>
          <a:xfrm>
            <a:off x="8271587" y="3962279"/>
            <a:ext cx="3566227" cy="2451862"/>
          </a:xfrm>
          <a:prstGeom prst="rect">
            <a:avLst/>
          </a:prstGeom>
          <a:solidFill>
            <a:srgbClr val="141E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Organigramme : Entrée manuelle 27">
            <a:extLst>
              <a:ext uri="{FF2B5EF4-FFF2-40B4-BE49-F238E27FC236}">
                <a16:creationId xmlns:a16="http://schemas.microsoft.com/office/drawing/2014/main" id="{3269883C-E427-0114-3443-3C7D07C65C24}"/>
              </a:ext>
            </a:extLst>
          </p:cNvPr>
          <p:cNvSpPr/>
          <p:nvPr/>
        </p:nvSpPr>
        <p:spPr>
          <a:xfrm>
            <a:off x="8271587" y="5311426"/>
            <a:ext cx="3566226" cy="1102713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00"/>
              <a:gd name="connsiteY0" fmla="*/ 5753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5753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5753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5753"/>
                </a:lnTo>
                <a:close/>
              </a:path>
            </a:pathLst>
          </a:custGeom>
          <a:solidFill>
            <a:srgbClr val="016B9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FDA58DD5-1679-210A-D77A-8D1DE15CE631}"/>
              </a:ext>
            </a:extLst>
          </p:cNvPr>
          <p:cNvSpPr txBox="1">
            <a:spLocks/>
          </p:cNvSpPr>
          <p:nvPr/>
        </p:nvSpPr>
        <p:spPr>
          <a:xfrm>
            <a:off x="8429626" y="4221898"/>
            <a:ext cx="3171824" cy="10895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+mj-cs"/>
              </a:defRPr>
            </a:lvl1pPr>
          </a:lstStyle>
          <a:p>
            <a:r>
              <a:rPr lang="fr-FR" sz="1800" dirty="0">
                <a:solidFill>
                  <a:srgbClr val="FFFFFF"/>
                </a:solidFill>
              </a:rPr>
              <a:t>Connaitre les avantages et inconvénients du </a:t>
            </a:r>
            <a:r>
              <a:rPr lang="fr-FR" sz="1800" dirty="0" err="1">
                <a:solidFill>
                  <a:srgbClr val="FFFFFF"/>
                </a:solidFill>
              </a:rPr>
              <a:t>Lazy</a:t>
            </a:r>
            <a:r>
              <a:rPr lang="fr-FR" sz="1800" dirty="0">
                <a:solidFill>
                  <a:srgbClr val="FFFFFF"/>
                </a:solidFill>
              </a:rPr>
              <a:t> </a:t>
            </a:r>
            <a:r>
              <a:rPr lang="fr-FR" sz="1800" dirty="0" err="1">
                <a:solidFill>
                  <a:srgbClr val="FFFFFF"/>
                </a:solidFill>
              </a:rPr>
              <a:t>Loading</a:t>
            </a:r>
            <a:r>
              <a:rPr lang="fr-FR" sz="1800" dirty="0">
                <a:solidFill>
                  <a:srgbClr val="FFFFFF"/>
                </a:solidFill>
              </a:rPr>
              <a:t> et savoir le mettre en </a:t>
            </a:r>
            <a:r>
              <a:rPr lang="fr-FR" sz="1800" dirty="0" err="1">
                <a:solidFill>
                  <a:srgbClr val="FFFFFF"/>
                </a:solidFill>
              </a:rPr>
              <a:t>oeuvre</a:t>
            </a:r>
            <a:endParaRPr lang="fr-FR" sz="1800" dirty="0">
              <a:solidFill>
                <a:srgbClr val="FFFFFF"/>
              </a:solidFill>
            </a:endParaRPr>
          </a:p>
        </p:txBody>
      </p:sp>
      <p:sp>
        <p:nvSpPr>
          <p:cNvPr id="8" name="Organigramme : Entrée manuelle 27">
            <a:extLst>
              <a:ext uri="{FF2B5EF4-FFF2-40B4-BE49-F238E27FC236}">
                <a16:creationId xmlns:a16="http://schemas.microsoft.com/office/drawing/2014/main" id="{B390D974-111F-D04F-CF2C-0BEAEE7EB0E2}"/>
              </a:ext>
            </a:extLst>
          </p:cNvPr>
          <p:cNvSpPr/>
          <p:nvPr/>
        </p:nvSpPr>
        <p:spPr>
          <a:xfrm flipH="1">
            <a:off x="8271587" y="5311425"/>
            <a:ext cx="3566226" cy="1102713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00"/>
              <a:gd name="connsiteY0" fmla="*/ 5753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5753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5753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5753"/>
                </a:lnTo>
                <a:close/>
              </a:path>
            </a:pathLst>
          </a:custGeom>
          <a:solidFill>
            <a:srgbClr val="016B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94068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itre 1">
            <a:extLst>
              <a:ext uri="{FF2B5EF4-FFF2-40B4-BE49-F238E27FC236}">
                <a16:creationId xmlns:a16="http://schemas.microsoft.com/office/drawing/2014/main" id="{7527A91C-BEDC-4E76-82F7-D5C77DD72ECF}"/>
              </a:ext>
            </a:extLst>
          </p:cNvPr>
          <p:cNvSpPr txBox="1">
            <a:spLocks/>
          </p:cNvSpPr>
          <p:nvPr/>
        </p:nvSpPr>
        <p:spPr>
          <a:xfrm>
            <a:off x="4359264" y="3429000"/>
            <a:ext cx="6253470" cy="34163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+mj-cs"/>
              </a:defRPr>
            </a:lvl1pPr>
          </a:lstStyle>
          <a:p>
            <a:r>
              <a:rPr lang="fr-FR" sz="1800" dirty="0">
                <a:solidFill>
                  <a:srgbClr val="141E26"/>
                </a:solidFill>
              </a:rPr>
              <a:t>Présentation du </a:t>
            </a:r>
            <a:r>
              <a:rPr lang="fr-FR" sz="1800" dirty="0" err="1">
                <a:solidFill>
                  <a:srgbClr val="141E26"/>
                </a:solidFill>
              </a:rPr>
              <a:t>lazy</a:t>
            </a:r>
            <a:r>
              <a:rPr lang="fr-FR" sz="1800" dirty="0">
                <a:solidFill>
                  <a:srgbClr val="141E26"/>
                </a:solidFill>
              </a:rPr>
              <a:t> </a:t>
            </a:r>
            <a:r>
              <a:rPr lang="fr-FR" sz="1800" dirty="0" err="1">
                <a:solidFill>
                  <a:srgbClr val="141E26"/>
                </a:solidFill>
              </a:rPr>
              <a:t>loading</a:t>
            </a:r>
            <a:endParaRPr lang="fr-FR" sz="1800" dirty="0">
              <a:solidFill>
                <a:srgbClr val="141E26"/>
              </a:solidFill>
            </a:endParaRPr>
          </a:p>
        </p:txBody>
      </p:sp>
      <p:sp>
        <p:nvSpPr>
          <p:cNvPr id="43" name="Titre 1">
            <a:extLst>
              <a:ext uri="{FF2B5EF4-FFF2-40B4-BE49-F238E27FC236}">
                <a16:creationId xmlns:a16="http://schemas.microsoft.com/office/drawing/2014/main" id="{1B0027D7-EF67-4A03-81A8-E1EE0215D45B}"/>
              </a:ext>
            </a:extLst>
          </p:cNvPr>
          <p:cNvSpPr txBox="1">
            <a:spLocks/>
          </p:cNvSpPr>
          <p:nvPr/>
        </p:nvSpPr>
        <p:spPr>
          <a:xfrm>
            <a:off x="4359264" y="2601055"/>
            <a:ext cx="6253470" cy="34163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+mj-cs"/>
              </a:defRPr>
            </a:lvl1pPr>
          </a:lstStyle>
          <a:p>
            <a:r>
              <a:rPr lang="fr-FR" sz="1800" dirty="0">
                <a:solidFill>
                  <a:srgbClr val="141E26"/>
                </a:solidFill>
              </a:rPr>
              <a:t>Maîtriser l’historique de navigation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8E028F3-B265-4C26-AE39-985114110839}"/>
              </a:ext>
            </a:extLst>
          </p:cNvPr>
          <p:cNvSpPr/>
          <p:nvPr/>
        </p:nvSpPr>
        <p:spPr>
          <a:xfrm>
            <a:off x="0" y="0"/>
            <a:ext cx="3470989" cy="6858000"/>
          </a:xfrm>
          <a:prstGeom prst="rect">
            <a:avLst/>
          </a:prstGeom>
          <a:solidFill>
            <a:srgbClr val="3B5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Espace réservé du texte 19">
            <a:extLst>
              <a:ext uri="{FF2B5EF4-FFF2-40B4-BE49-F238E27FC236}">
                <a16:creationId xmlns:a16="http://schemas.microsoft.com/office/drawing/2014/main" id="{2B41308F-BC0B-48D7-87BB-2B0B96E1A818}"/>
              </a:ext>
            </a:extLst>
          </p:cNvPr>
          <p:cNvSpPr txBox="1">
            <a:spLocks/>
          </p:cNvSpPr>
          <p:nvPr/>
        </p:nvSpPr>
        <p:spPr>
          <a:xfrm>
            <a:off x="354186" y="1240233"/>
            <a:ext cx="2852415" cy="4421658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SOMMAIRE</a:t>
            </a:r>
          </a:p>
        </p:txBody>
      </p:sp>
      <p:sp>
        <p:nvSpPr>
          <p:cNvPr id="14" name="Titre 1">
            <a:extLst>
              <a:ext uri="{FF2B5EF4-FFF2-40B4-BE49-F238E27FC236}">
                <a16:creationId xmlns:a16="http://schemas.microsoft.com/office/drawing/2014/main" id="{3C4C42B5-78D4-43BA-9AEF-E786F5CC3DDE}"/>
              </a:ext>
            </a:extLst>
          </p:cNvPr>
          <p:cNvSpPr txBox="1">
            <a:spLocks/>
          </p:cNvSpPr>
          <p:nvPr/>
        </p:nvSpPr>
        <p:spPr>
          <a:xfrm>
            <a:off x="3825174" y="428630"/>
            <a:ext cx="8012641" cy="438699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kern="1200">
                <a:solidFill>
                  <a:srgbClr val="222933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fr-FR" dirty="0">
                <a:solidFill>
                  <a:srgbClr val="141E26"/>
                </a:solidFill>
              </a:rPr>
              <a:t>Les technologies cross-platform : Ionic</a:t>
            </a:r>
          </a:p>
          <a:p>
            <a:r>
              <a:rPr lang="fr-FR" b="1" cap="all" dirty="0">
                <a:solidFill>
                  <a:srgbClr val="3B518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SOMMAIRE</a:t>
            </a:r>
          </a:p>
        </p:txBody>
      </p:sp>
      <p:pic>
        <p:nvPicPr>
          <p:cNvPr id="16" name="Graphique 15">
            <a:extLst>
              <a:ext uri="{FF2B5EF4-FFF2-40B4-BE49-F238E27FC236}">
                <a16:creationId xmlns:a16="http://schemas.microsoft.com/office/drawing/2014/main" id="{5727DDCA-0BE5-4E22-A2E0-0367F5B3627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4185" y="6124782"/>
            <a:ext cx="528776" cy="528776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ctrTitle" idx="4294967295"/>
          </p:nvPr>
        </p:nvSpPr>
        <p:spPr>
          <a:xfrm>
            <a:off x="4342341" y="1112461"/>
            <a:ext cx="6606396" cy="341632"/>
          </a:xfrm>
          <a:noFill/>
          <a:ln>
            <a:noFill/>
          </a:ln>
        </p:spPr>
        <p:txBody>
          <a:bodyPr wrap="square" anchor="t" anchorCtr="0">
            <a:spAutoFit/>
          </a:bodyPr>
          <a:lstStyle/>
          <a:p>
            <a:r>
              <a:rPr lang="fr-FR" sz="1800" dirty="0">
                <a:solidFill>
                  <a:srgbClr val="141E26"/>
                </a:solidFill>
              </a:rPr>
              <a:t>Navigation entre les pages</a:t>
            </a:r>
            <a:endParaRPr lang="fr-FR" sz="1800" b="1" dirty="0">
              <a:solidFill>
                <a:srgbClr val="141E26"/>
              </a:solidFill>
            </a:endParaRPr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C034616E-7336-4DBC-BEEC-32134FC5CA9A}"/>
              </a:ext>
            </a:extLst>
          </p:cNvPr>
          <p:cNvGrpSpPr/>
          <p:nvPr/>
        </p:nvGrpSpPr>
        <p:grpSpPr>
          <a:xfrm>
            <a:off x="3816714" y="1112462"/>
            <a:ext cx="352619" cy="341632"/>
            <a:chOff x="3816714" y="1112462"/>
            <a:chExt cx="542922" cy="526006"/>
          </a:xfrm>
        </p:grpSpPr>
        <p:sp>
          <p:nvSpPr>
            <p:cNvPr id="28" name="Organigramme : Entrée manuelle 27">
              <a:extLst>
                <a:ext uri="{FF2B5EF4-FFF2-40B4-BE49-F238E27FC236}">
                  <a16:creationId xmlns:a16="http://schemas.microsoft.com/office/drawing/2014/main" id="{198D380E-6092-4D34-BB2B-D9FDFA98D592}"/>
                </a:ext>
              </a:extLst>
            </p:cNvPr>
            <p:cNvSpPr/>
            <p:nvPr/>
          </p:nvSpPr>
          <p:spPr>
            <a:xfrm rot="5400000">
              <a:off x="3825173" y="1104005"/>
              <a:ext cx="526006" cy="542920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" fmla="*/ 0 w 10000"/>
                <a:gd name="connsiteY0" fmla="*/ 5753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5753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0" y="5753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5753"/>
                  </a:lnTo>
                  <a:close/>
                </a:path>
              </a:pathLst>
            </a:custGeom>
            <a:solidFill>
              <a:srgbClr val="AAD23B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2" name="Organigramme : Entrée manuelle 27">
              <a:extLst>
                <a:ext uri="{FF2B5EF4-FFF2-40B4-BE49-F238E27FC236}">
                  <a16:creationId xmlns:a16="http://schemas.microsoft.com/office/drawing/2014/main" id="{8E232A21-C057-49F8-A96A-203E18686FC4}"/>
                </a:ext>
              </a:extLst>
            </p:cNvPr>
            <p:cNvSpPr/>
            <p:nvPr/>
          </p:nvSpPr>
          <p:spPr>
            <a:xfrm rot="5400000" flipH="1">
              <a:off x="3825171" y="1104005"/>
              <a:ext cx="526006" cy="542920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" fmla="*/ 0 w 10000"/>
                <a:gd name="connsiteY0" fmla="*/ 5753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5753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0" y="5753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5753"/>
                  </a:lnTo>
                  <a:close/>
                </a:path>
              </a:pathLst>
            </a:custGeom>
            <a:solidFill>
              <a:srgbClr val="AAD2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4" name="Groupe 3">
            <a:extLst>
              <a:ext uri="{FF2B5EF4-FFF2-40B4-BE49-F238E27FC236}">
                <a16:creationId xmlns:a16="http://schemas.microsoft.com/office/drawing/2014/main" id="{8F4F3436-8174-434B-B61A-27DE845E4CC3}"/>
              </a:ext>
            </a:extLst>
          </p:cNvPr>
          <p:cNvGrpSpPr/>
          <p:nvPr/>
        </p:nvGrpSpPr>
        <p:grpSpPr>
          <a:xfrm rot="5400000">
            <a:off x="3839129" y="1853212"/>
            <a:ext cx="341634" cy="352619"/>
            <a:chOff x="8271587" y="2588788"/>
            <a:chExt cx="3566226" cy="1105399"/>
          </a:xfrm>
        </p:grpSpPr>
        <p:sp>
          <p:nvSpPr>
            <p:cNvPr id="31" name="Organigramme : Entrée manuelle 27">
              <a:extLst>
                <a:ext uri="{FF2B5EF4-FFF2-40B4-BE49-F238E27FC236}">
                  <a16:creationId xmlns:a16="http://schemas.microsoft.com/office/drawing/2014/main" id="{156EFFAF-ACF8-4ACB-BF38-FB64C804FC80}"/>
                </a:ext>
              </a:extLst>
            </p:cNvPr>
            <p:cNvSpPr/>
            <p:nvPr/>
          </p:nvSpPr>
          <p:spPr>
            <a:xfrm>
              <a:off x="8271587" y="2588789"/>
              <a:ext cx="3566226" cy="1105398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" fmla="*/ 0 w 10000"/>
                <a:gd name="connsiteY0" fmla="*/ 5753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5753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0" y="5753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5753"/>
                  </a:lnTo>
                  <a:close/>
                </a:path>
              </a:pathLst>
            </a:custGeom>
            <a:solidFill>
              <a:srgbClr val="3B518E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3" name="Organigramme : Entrée manuelle 27">
              <a:extLst>
                <a:ext uri="{FF2B5EF4-FFF2-40B4-BE49-F238E27FC236}">
                  <a16:creationId xmlns:a16="http://schemas.microsoft.com/office/drawing/2014/main" id="{B0ED99D8-09C5-47F1-BA8F-DF712EDE29E9}"/>
                </a:ext>
              </a:extLst>
            </p:cNvPr>
            <p:cNvSpPr/>
            <p:nvPr/>
          </p:nvSpPr>
          <p:spPr>
            <a:xfrm flipH="1">
              <a:off x="8271587" y="2588788"/>
              <a:ext cx="3566226" cy="1105398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" fmla="*/ 0 w 10000"/>
                <a:gd name="connsiteY0" fmla="*/ 5753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5753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0" y="5753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5753"/>
                  </a:lnTo>
                  <a:close/>
                </a:path>
              </a:pathLst>
            </a:custGeom>
            <a:solidFill>
              <a:srgbClr val="3B51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7" name="Groupe 6">
            <a:extLst>
              <a:ext uri="{FF2B5EF4-FFF2-40B4-BE49-F238E27FC236}">
                <a16:creationId xmlns:a16="http://schemas.microsoft.com/office/drawing/2014/main" id="{BBDA650A-F324-4799-A306-68C47DE23A72}"/>
              </a:ext>
            </a:extLst>
          </p:cNvPr>
          <p:cNvGrpSpPr/>
          <p:nvPr/>
        </p:nvGrpSpPr>
        <p:grpSpPr>
          <a:xfrm>
            <a:off x="3833636" y="2601055"/>
            <a:ext cx="352619" cy="341632"/>
            <a:chOff x="3816713" y="2710839"/>
            <a:chExt cx="542923" cy="526007"/>
          </a:xfrm>
        </p:grpSpPr>
        <p:sp>
          <p:nvSpPr>
            <p:cNvPr id="35" name="Organigramme : Entrée manuelle 27">
              <a:extLst>
                <a:ext uri="{FF2B5EF4-FFF2-40B4-BE49-F238E27FC236}">
                  <a16:creationId xmlns:a16="http://schemas.microsoft.com/office/drawing/2014/main" id="{E1065FBA-2AAE-4D0A-BAAA-9BFCA98864EB}"/>
                </a:ext>
              </a:extLst>
            </p:cNvPr>
            <p:cNvSpPr/>
            <p:nvPr/>
          </p:nvSpPr>
          <p:spPr>
            <a:xfrm rot="5400000">
              <a:off x="3825172" y="2702382"/>
              <a:ext cx="526007" cy="542921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" fmla="*/ 0 w 10000"/>
                <a:gd name="connsiteY0" fmla="*/ 5753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5753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0" y="5753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5753"/>
                  </a:lnTo>
                  <a:close/>
                </a:path>
              </a:pathLst>
            </a:custGeom>
            <a:solidFill>
              <a:srgbClr val="06516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/>
            </a:p>
          </p:txBody>
        </p:sp>
        <p:sp>
          <p:nvSpPr>
            <p:cNvPr id="37" name="Organigramme : Entrée manuelle 27">
              <a:extLst>
                <a:ext uri="{FF2B5EF4-FFF2-40B4-BE49-F238E27FC236}">
                  <a16:creationId xmlns:a16="http://schemas.microsoft.com/office/drawing/2014/main" id="{49EA19CE-E787-4BF6-AEC1-DCEC39FC664E}"/>
                </a:ext>
              </a:extLst>
            </p:cNvPr>
            <p:cNvSpPr/>
            <p:nvPr/>
          </p:nvSpPr>
          <p:spPr>
            <a:xfrm rot="5400000" flipH="1">
              <a:off x="3825170" y="2702382"/>
              <a:ext cx="526007" cy="542921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" fmla="*/ 0 w 10000"/>
                <a:gd name="connsiteY0" fmla="*/ 5753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5753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0" y="5753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5753"/>
                  </a:lnTo>
                  <a:close/>
                </a:path>
              </a:pathLst>
            </a:custGeom>
            <a:solidFill>
              <a:srgbClr val="0651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 dirty="0"/>
            </a:p>
          </p:txBody>
        </p:sp>
      </p:grpSp>
      <p:grpSp>
        <p:nvGrpSpPr>
          <p:cNvPr id="5" name="Groupe 4">
            <a:extLst>
              <a:ext uri="{FF2B5EF4-FFF2-40B4-BE49-F238E27FC236}">
                <a16:creationId xmlns:a16="http://schemas.microsoft.com/office/drawing/2014/main" id="{5401FB42-E633-4F0B-B6BB-C526381CF12E}"/>
              </a:ext>
            </a:extLst>
          </p:cNvPr>
          <p:cNvGrpSpPr/>
          <p:nvPr/>
        </p:nvGrpSpPr>
        <p:grpSpPr>
          <a:xfrm rot="5400000">
            <a:off x="3839129" y="3423508"/>
            <a:ext cx="341632" cy="352617"/>
            <a:chOff x="8271587" y="5311425"/>
            <a:chExt cx="3566226" cy="1102714"/>
          </a:xfrm>
        </p:grpSpPr>
        <p:sp>
          <p:nvSpPr>
            <p:cNvPr id="39" name="Organigramme : Entrée manuelle 27">
              <a:extLst>
                <a:ext uri="{FF2B5EF4-FFF2-40B4-BE49-F238E27FC236}">
                  <a16:creationId xmlns:a16="http://schemas.microsoft.com/office/drawing/2014/main" id="{9F3DB527-6837-4D59-ADA8-27D509E50B16}"/>
                </a:ext>
              </a:extLst>
            </p:cNvPr>
            <p:cNvSpPr/>
            <p:nvPr/>
          </p:nvSpPr>
          <p:spPr>
            <a:xfrm>
              <a:off x="8271587" y="5311426"/>
              <a:ext cx="3566226" cy="1102713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" fmla="*/ 0 w 10000"/>
                <a:gd name="connsiteY0" fmla="*/ 5753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5753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0" y="5753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5753"/>
                  </a:lnTo>
                  <a:close/>
                </a:path>
              </a:pathLst>
            </a:custGeom>
            <a:solidFill>
              <a:srgbClr val="016B9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1" name="Organigramme : Entrée manuelle 27">
              <a:extLst>
                <a:ext uri="{FF2B5EF4-FFF2-40B4-BE49-F238E27FC236}">
                  <a16:creationId xmlns:a16="http://schemas.microsoft.com/office/drawing/2014/main" id="{09B5218C-2787-4529-A79A-BD8F560B868C}"/>
                </a:ext>
              </a:extLst>
            </p:cNvPr>
            <p:cNvSpPr/>
            <p:nvPr/>
          </p:nvSpPr>
          <p:spPr>
            <a:xfrm flipH="1">
              <a:off x="8271587" y="5311425"/>
              <a:ext cx="3566226" cy="1102713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" fmla="*/ 0 w 10000"/>
                <a:gd name="connsiteY0" fmla="*/ 5753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5753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0" y="5753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5753"/>
                  </a:lnTo>
                  <a:close/>
                </a:path>
              </a:pathLst>
            </a:custGeom>
            <a:solidFill>
              <a:srgbClr val="016B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23" name="Graphique 22" descr="Diagramme de Gantt avec un remplissage uni">
            <a:extLst>
              <a:ext uri="{FF2B5EF4-FFF2-40B4-BE49-F238E27FC236}">
                <a16:creationId xmlns:a16="http://schemas.microsoft.com/office/drawing/2014/main" id="{B99F2089-E1F9-457E-ACD0-AD5C1BF1E4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354185" y="428629"/>
            <a:ext cx="587415" cy="587415"/>
          </a:xfrm>
          <a:prstGeom prst="rect">
            <a:avLst/>
          </a:prstGeom>
        </p:spPr>
      </p:pic>
      <p:sp>
        <p:nvSpPr>
          <p:cNvPr id="30" name="Titre 1">
            <a:extLst>
              <a:ext uri="{FF2B5EF4-FFF2-40B4-BE49-F238E27FC236}">
                <a16:creationId xmlns:a16="http://schemas.microsoft.com/office/drawing/2014/main" id="{6EB776A7-6E6C-4154-8A6E-454039D93BC0}"/>
              </a:ext>
            </a:extLst>
          </p:cNvPr>
          <p:cNvSpPr txBox="1">
            <a:spLocks/>
          </p:cNvSpPr>
          <p:nvPr/>
        </p:nvSpPr>
        <p:spPr>
          <a:xfrm>
            <a:off x="4359262" y="1856758"/>
            <a:ext cx="6606395" cy="34163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+mj-cs"/>
              </a:defRPr>
            </a:lvl1pPr>
          </a:lstStyle>
          <a:p>
            <a:r>
              <a:rPr lang="fr-FR" sz="1800" dirty="0">
                <a:solidFill>
                  <a:srgbClr val="141E26"/>
                </a:solidFill>
              </a:rPr>
              <a:t>Passage de paramètres entre les pages</a:t>
            </a:r>
          </a:p>
        </p:txBody>
      </p:sp>
    </p:spTree>
    <p:extLst>
      <p:ext uri="{BB962C8B-B14F-4D97-AF65-F5344CB8AC3E}">
        <p14:creationId xmlns:p14="http://schemas.microsoft.com/office/powerpoint/2010/main" val="1895663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C944C23-0306-4C79-A615-0F5495658BA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11F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7" name="Graphique 6">
            <a:extLst>
              <a:ext uri="{FF2B5EF4-FFF2-40B4-BE49-F238E27FC236}">
                <a16:creationId xmlns:a16="http://schemas.microsoft.com/office/drawing/2014/main" id="{9E6F0052-C844-4C3B-948F-88E3961AD71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4185" y="6124782"/>
            <a:ext cx="528776" cy="528776"/>
          </a:xfrm>
          <a:prstGeom prst="rect">
            <a:avLst/>
          </a:prstGeom>
        </p:spPr>
      </p:pic>
      <p:sp>
        <p:nvSpPr>
          <p:cNvPr id="4" name="Titre 1">
            <a:extLst>
              <a:ext uri="{FF2B5EF4-FFF2-40B4-BE49-F238E27FC236}">
                <a16:creationId xmlns:a16="http://schemas.microsoft.com/office/drawing/2014/main" id="{22BF55BC-6F2B-4024-95D5-A0C7ADD879BE}"/>
              </a:ext>
            </a:extLst>
          </p:cNvPr>
          <p:cNvSpPr txBox="1">
            <a:spLocks/>
          </p:cNvSpPr>
          <p:nvPr/>
        </p:nvSpPr>
        <p:spPr>
          <a:xfrm>
            <a:off x="3825174" y="428630"/>
            <a:ext cx="8012641" cy="438699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kern="1200">
                <a:solidFill>
                  <a:srgbClr val="222933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fr-FR" dirty="0">
                <a:solidFill>
                  <a:schemeClr val="bg1"/>
                </a:solidFill>
              </a:rPr>
              <a:t>Les technologies cross-platform : Ionic</a:t>
            </a:r>
          </a:p>
          <a:p>
            <a:r>
              <a:rPr lang="fr-FR" b="1" cap="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Navigation avec Ionic</a:t>
            </a:r>
          </a:p>
        </p:txBody>
      </p:sp>
      <p:sp>
        <p:nvSpPr>
          <p:cNvPr id="5" name="Espace réservé du texte 19">
            <a:extLst>
              <a:ext uri="{FF2B5EF4-FFF2-40B4-BE49-F238E27FC236}">
                <a16:creationId xmlns:a16="http://schemas.microsoft.com/office/drawing/2014/main" id="{E04311FB-FBF7-4BC4-BD8F-F8A468C6FE97}"/>
              </a:ext>
            </a:extLst>
          </p:cNvPr>
          <p:cNvSpPr txBox="1">
            <a:spLocks/>
          </p:cNvSpPr>
          <p:nvPr/>
        </p:nvSpPr>
        <p:spPr>
          <a:xfrm>
            <a:off x="354185" y="2699281"/>
            <a:ext cx="11483629" cy="6093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4400" dirty="0"/>
              <a:t>Navigation entre les pages</a:t>
            </a:r>
          </a:p>
        </p:txBody>
      </p:sp>
    </p:spTree>
    <p:extLst>
      <p:ext uri="{BB962C8B-B14F-4D97-AF65-F5344CB8AC3E}">
        <p14:creationId xmlns:p14="http://schemas.microsoft.com/office/powerpoint/2010/main" val="1071542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19">
            <a:extLst>
              <a:ext uri="{FF2B5EF4-FFF2-40B4-BE49-F238E27FC236}">
                <a16:creationId xmlns:a16="http://schemas.microsoft.com/office/drawing/2014/main" id="{EF71FCD1-EB37-485B-827A-23A3785D6F72}"/>
              </a:ext>
            </a:extLst>
          </p:cNvPr>
          <p:cNvSpPr txBox="1">
            <a:spLocks/>
          </p:cNvSpPr>
          <p:nvPr/>
        </p:nvSpPr>
        <p:spPr>
          <a:xfrm>
            <a:off x="354186" y="1240233"/>
            <a:ext cx="2852415" cy="4421658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solidFill>
                  <a:srgbClr val="3B518E"/>
                </a:solidFill>
              </a:rPr>
              <a:t>Navigation entre les pages</a:t>
            </a: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48EE39BE-9E8A-4EFB-AA76-646D28DDBF24}"/>
              </a:ext>
            </a:extLst>
          </p:cNvPr>
          <p:cNvSpPr txBox="1">
            <a:spLocks/>
          </p:cNvSpPr>
          <p:nvPr/>
        </p:nvSpPr>
        <p:spPr>
          <a:xfrm>
            <a:off x="3825174" y="428630"/>
            <a:ext cx="8012641" cy="542920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kern="1200">
                <a:solidFill>
                  <a:srgbClr val="222933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fr-FR" dirty="0">
                <a:solidFill>
                  <a:srgbClr val="141E26"/>
                </a:solidFill>
              </a:rPr>
              <a:t>Les technologies cross-platform : Ionic</a:t>
            </a:r>
          </a:p>
          <a:p>
            <a:r>
              <a:rPr lang="fr-FR" b="1" cap="all" dirty="0">
                <a:solidFill>
                  <a:srgbClr val="3B518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Navigation avec Ionic</a:t>
            </a: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3ADDBDFA-01BC-4E72-B5CD-1788B348E5A6}"/>
              </a:ext>
            </a:extLst>
          </p:cNvPr>
          <p:cNvSpPr txBox="1">
            <a:spLocks/>
          </p:cNvSpPr>
          <p:nvPr/>
        </p:nvSpPr>
        <p:spPr>
          <a:xfrm>
            <a:off x="3506875" y="1240233"/>
            <a:ext cx="8330938" cy="448321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fr-FR" sz="2400" b="0" strike="noStrike" spc="-1" dirty="0">
                <a:solidFill>
                  <a:srgbClr val="343642"/>
                </a:solidFill>
                <a:latin typeface="Segoe UI"/>
              </a:rPr>
              <a:t>Une application mobile est rarement composée d’une seule page</a:t>
            </a:r>
          </a:p>
          <a:p>
            <a:pPr>
              <a:lnSpc>
                <a:spcPct val="120000"/>
              </a:lnSpc>
            </a:pPr>
            <a:endParaRPr lang="fr-FR" sz="2400" b="0" strike="noStrike" spc="-1" dirty="0">
              <a:solidFill>
                <a:srgbClr val="343642"/>
              </a:solidFill>
              <a:latin typeface="Segoe UI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sz="2400" b="0" strike="noStrike" spc="-1" dirty="0">
                <a:solidFill>
                  <a:srgbClr val="343642"/>
                </a:solidFill>
                <a:latin typeface="Segoe UI"/>
              </a:rPr>
              <a:t>Une application Ionic est basée sur une technologie de type </a:t>
            </a:r>
            <a:r>
              <a:rPr lang="fr-FR" sz="2400" b="0" strike="noStrike" spc="-1" dirty="0" err="1">
                <a:solidFill>
                  <a:srgbClr val="343642"/>
                </a:solidFill>
                <a:latin typeface="Segoe UI"/>
              </a:rPr>
              <a:t>webview</a:t>
            </a:r>
            <a:r>
              <a:rPr lang="fr-FR" sz="2400" b="0" strike="noStrike" spc="-1" dirty="0">
                <a:solidFill>
                  <a:srgbClr val="343642"/>
                </a:solidFill>
                <a:latin typeface="Segoe UI"/>
              </a:rPr>
              <a:t>, qui n’autorise l’affichage d’une et une seule page web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fr-FR" sz="2400" b="0" strike="noStrike" spc="-1" dirty="0">
              <a:solidFill>
                <a:srgbClr val="343642"/>
              </a:solidFill>
              <a:latin typeface="Segoe UI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sz="2400" b="0" strike="noStrike" spc="-1" dirty="0">
                <a:solidFill>
                  <a:srgbClr val="343642"/>
                </a:solidFill>
                <a:latin typeface="Segoe UI"/>
              </a:rPr>
              <a:t>Ionic propose, par l’intermédiaire d’</a:t>
            </a:r>
            <a:r>
              <a:rPr lang="fr-FR" sz="2400" b="0" strike="noStrike" spc="-1" dirty="0" err="1">
                <a:solidFill>
                  <a:srgbClr val="343642"/>
                </a:solidFill>
                <a:latin typeface="Segoe UI"/>
              </a:rPr>
              <a:t>Angular</a:t>
            </a:r>
            <a:r>
              <a:rPr lang="fr-FR" sz="2400" b="0" strike="noStrike" spc="-1" dirty="0">
                <a:solidFill>
                  <a:srgbClr val="343642"/>
                </a:solidFill>
                <a:latin typeface="Segoe UI"/>
              </a:rPr>
              <a:t>, un module simple à prendre en main qui permet de simuler la navigation entre des pages</a:t>
            </a:r>
            <a:endParaRPr lang="fr-FR" b="0" strike="noStrike" spc="-1" dirty="0">
              <a:solidFill>
                <a:srgbClr val="343642"/>
              </a:solidFill>
              <a:latin typeface="Segoe UI"/>
            </a:endParaRPr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6D568089-B2B3-4769-9325-554149C6E5C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4184" y="6124781"/>
            <a:ext cx="528777" cy="528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986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19">
            <a:extLst>
              <a:ext uri="{FF2B5EF4-FFF2-40B4-BE49-F238E27FC236}">
                <a16:creationId xmlns:a16="http://schemas.microsoft.com/office/drawing/2014/main" id="{EF71FCD1-EB37-485B-827A-23A3785D6F72}"/>
              </a:ext>
            </a:extLst>
          </p:cNvPr>
          <p:cNvSpPr txBox="1">
            <a:spLocks/>
          </p:cNvSpPr>
          <p:nvPr/>
        </p:nvSpPr>
        <p:spPr>
          <a:xfrm>
            <a:off x="354186" y="1240233"/>
            <a:ext cx="2852415" cy="4421658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solidFill>
                  <a:srgbClr val="3B518E"/>
                </a:solidFill>
              </a:rPr>
              <a:t>Navigation entre les pages</a:t>
            </a: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48EE39BE-9E8A-4EFB-AA76-646D28DDBF24}"/>
              </a:ext>
            </a:extLst>
          </p:cNvPr>
          <p:cNvSpPr txBox="1">
            <a:spLocks/>
          </p:cNvSpPr>
          <p:nvPr/>
        </p:nvSpPr>
        <p:spPr>
          <a:xfrm>
            <a:off x="3825174" y="428630"/>
            <a:ext cx="8012641" cy="542920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kern="1200">
                <a:solidFill>
                  <a:srgbClr val="222933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fr-FR" dirty="0">
                <a:solidFill>
                  <a:srgbClr val="141E26"/>
                </a:solidFill>
              </a:rPr>
              <a:t>Les technologies cross-platform : Ionic</a:t>
            </a:r>
          </a:p>
          <a:p>
            <a:r>
              <a:rPr lang="fr-FR" b="1" cap="all" dirty="0">
                <a:solidFill>
                  <a:srgbClr val="3B518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Navigation avec Ionic</a:t>
            </a: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3ADDBDFA-01BC-4E72-B5CD-1788B348E5A6}"/>
              </a:ext>
            </a:extLst>
          </p:cNvPr>
          <p:cNvSpPr txBox="1">
            <a:spLocks/>
          </p:cNvSpPr>
          <p:nvPr/>
        </p:nvSpPr>
        <p:spPr>
          <a:xfrm>
            <a:off x="3506875" y="1240233"/>
            <a:ext cx="8330938" cy="404001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fr-FR" sz="2400" b="0" strike="noStrike" spc="-1" dirty="0">
                <a:solidFill>
                  <a:srgbClr val="343642"/>
                </a:solidFill>
                <a:latin typeface="Segoe UI"/>
              </a:rPr>
              <a:t>Par défaut, Ionic met en place tout ce qui est nécessaire pour la navigation, même dans un projet vierge</a:t>
            </a:r>
          </a:p>
          <a:p>
            <a:pPr>
              <a:lnSpc>
                <a:spcPct val="120000"/>
              </a:lnSpc>
            </a:pPr>
            <a:endParaRPr lang="fr-FR" sz="2400" b="0" strike="noStrike" spc="-1" dirty="0">
              <a:solidFill>
                <a:srgbClr val="343642"/>
              </a:solidFill>
              <a:latin typeface="Segoe UI"/>
            </a:endParaRPr>
          </a:p>
          <a:p>
            <a:pPr>
              <a:lnSpc>
                <a:spcPct val="120000"/>
              </a:lnSpc>
            </a:pPr>
            <a:r>
              <a:rPr lang="fr-FR" sz="2400" b="0" strike="noStrike" spc="-1" dirty="0" err="1">
                <a:solidFill>
                  <a:srgbClr val="343642"/>
                </a:solidFill>
                <a:latin typeface="Segoe UI"/>
              </a:rPr>
              <a:t>Angular</a:t>
            </a:r>
            <a:r>
              <a:rPr lang="fr-FR" sz="2400" b="0" strike="noStrike" spc="-1" dirty="0">
                <a:solidFill>
                  <a:srgbClr val="343642"/>
                </a:solidFill>
                <a:latin typeface="Segoe UI"/>
              </a:rPr>
              <a:t> Router est une </a:t>
            </a:r>
            <a:r>
              <a:rPr lang="fr-FR" sz="2400" spc="-1" dirty="0">
                <a:solidFill>
                  <a:srgbClr val="343642"/>
                </a:solidFill>
                <a:latin typeface="Segoe UI"/>
              </a:rPr>
              <a:t>librairie qui permet de gérer la navigation</a:t>
            </a:r>
          </a:p>
          <a:p>
            <a:pPr>
              <a:lnSpc>
                <a:spcPct val="120000"/>
              </a:lnSpc>
            </a:pPr>
            <a:endParaRPr lang="fr-FR" sz="2400" spc="-1" dirty="0">
              <a:solidFill>
                <a:srgbClr val="343642"/>
              </a:solidFill>
              <a:latin typeface="Segoe UI"/>
            </a:endParaRPr>
          </a:p>
          <a:p>
            <a:pPr>
              <a:lnSpc>
                <a:spcPct val="120000"/>
              </a:lnSpc>
            </a:pPr>
            <a:r>
              <a:rPr lang="fr-FR" sz="2400" b="0" strike="noStrike" spc="-1" dirty="0" err="1">
                <a:solidFill>
                  <a:srgbClr val="343642"/>
                </a:solidFill>
                <a:latin typeface="Segoe UI"/>
              </a:rPr>
              <a:t>App.routes.ts</a:t>
            </a:r>
            <a:r>
              <a:rPr lang="fr-FR" sz="2400" b="0" strike="noStrike" spc="-1" dirty="0">
                <a:solidFill>
                  <a:srgbClr val="343642"/>
                </a:solidFill>
                <a:latin typeface="Segoe UI"/>
              </a:rPr>
              <a:t> est présent dans le répertoire src/app et permet de déclarer la liste des pages et les règles de redirection</a:t>
            </a:r>
            <a:endParaRPr lang="fr-FR" b="0" strike="noStrike" spc="-1" dirty="0">
              <a:solidFill>
                <a:srgbClr val="343642"/>
              </a:solidFill>
              <a:latin typeface="Segoe UI"/>
            </a:endParaRPr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6D568089-B2B3-4769-9325-554149C6E5C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4184" y="6124781"/>
            <a:ext cx="528777" cy="528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416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19">
            <a:extLst>
              <a:ext uri="{FF2B5EF4-FFF2-40B4-BE49-F238E27FC236}">
                <a16:creationId xmlns:a16="http://schemas.microsoft.com/office/drawing/2014/main" id="{EF71FCD1-EB37-485B-827A-23A3785D6F72}"/>
              </a:ext>
            </a:extLst>
          </p:cNvPr>
          <p:cNvSpPr txBox="1">
            <a:spLocks/>
          </p:cNvSpPr>
          <p:nvPr/>
        </p:nvSpPr>
        <p:spPr>
          <a:xfrm>
            <a:off x="354186" y="1240233"/>
            <a:ext cx="2852415" cy="4421658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solidFill>
                  <a:srgbClr val="3B518E"/>
                </a:solidFill>
              </a:rPr>
              <a:t>Navigation entre les pages</a:t>
            </a: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48EE39BE-9E8A-4EFB-AA76-646D28DDBF24}"/>
              </a:ext>
            </a:extLst>
          </p:cNvPr>
          <p:cNvSpPr txBox="1">
            <a:spLocks/>
          </p:cNvSpPr>
          <p:nvPr/>
        </p:nvSpPr>
        <p:spPr>
          <a:xfrm>
            <a:off x="3825174" y="428630"/>
            <a:ext cx="8012641" cy="542920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kern="1200">
                <a:solidFill>
                  <a:srgbClr val="222933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fr-FR" dirty="0">
                <a:solidFill>
                  <a:srgbClr val="141E26"/>
                </a:solidFill>
              </a:rPr>
              <a:t>Les technologies cross-platform : Ionic</a:t>
            </a:r>
          </a:p>
          <a:p>
            <a:r>
              <a:rPr lang="fr-FR" b="1" cap="all" dirty="0">
                <a:solidFill>
                  <a:srgbClr val="3B518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Navigation avec Ionic</a:t>
            </a:r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6D568089-B2B3-4769-9325-554149C6E5C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4184" y="6124781"/>
            <a:ext cx="528777" cy="528777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3F29B502-7AC9-77BE-4587-E8DF9EB645EE}"/>
              </a:ext>
            </a:extLst>
          </p:cNvPr>
          <p:cNvSpPr txBox="1"/>
          <p:nvPr/>
        </p:nvSpPr>
        <p:spPr>
          <a:xfrm>
            <a:off x="3506874" y="1240233"/>
            <a:ext cx="8330939" cy="3293209"/>
          </a:xfrm>
          <a:prstGeom prst="rect">
            <a:avLst/>
          </a:prstGeom>
          <a:solidFill>
            <a:srgbClr val="011F39"/>
          </a:solidFill>
        </p:spPr>
        <p:txBody>
          <a:bodyPr wrap="square">
            <a:spAutoFit/>
          </a:bodyPr>
          <a:lstStyle/>
          <a:p>
            <a:r>
              <a:rPr lang="fr-FR" sz="155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fr-FR" sz="15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fr-FR" sz="15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Routes</a:t>
            </a:r>
            <a:r>
              <a:rPr lang="fr-FR" sz="15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fr-FR" sz="1550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fr-FR" sz="15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5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'@</a:t>
            </a:r>
            <a:r>
              <a:rPr lang="fr-FR" sz="155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angular</a:t>
            </a:r>
            <a:r>
              <a:rPr lang="fr-FR" sz="15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/router'</a:t>
            </a:r>
            <a:r>
              <a:rPr lang="fr-FR" sz="15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fr-FR" sz="15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FR" sz="155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fr-FR" sz="15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55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fr-FR" sz="15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55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routes</a:t>
            </a:r>
            <a:r>
              <a:rPr lang="fr-FR" sz="15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55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Routes</a:t>
            </a:r>
            <a:r>
              <a:rPr lang="fr-FR" sz="15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[</a:t>
            </a:r>
          </a:p>
          <a:p>
            <a:r>
              <a:rPr lang="fr-FR" sz="15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{</a:t>
            </a:r>
          </a:p>
          <a:p>
            <a:r>
              <a:rPr lang="fr-FR" sz="15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55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5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fr-FR" sz="15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fr-FR" sz="15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5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'home'</a:t>
            </a:r>
            <a:r>
              <a:rPr lang="fr-FR" sz="15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fr-FR" sz="15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</a:t>
            </a:r>
            <a:r>
              <a:rPr lang="fr-FR" sz="155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loadComponent</a:t>
            </a:r>
            <a:r>
              <a:rPr lang="fr-FR" sz="15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fr-FR" sz="15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() </a:t>
            </a:r>
            <a:r>
              <a:rPr lang="fr-FR" sz="155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fr-FR" sz="15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55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fr-FR" sz="15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5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'./home/</a:t>
            </a:r>
            <a:r>
              <a:rPr lang="fr-FR" sz="155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home.page</a:t>
            </a:r>
            <a:r>
              <a:rPr lang="fr-FR" sz="15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’</a:t>
            </a:r>
            <a:r>
              <a:rPr lang="fr-FR" sz="15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fr-FR" sz="155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then</a:t>
            </a:r>
            <a:r>
              <a:rPr lang="fr-FR" sz="15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fr-FR" sz="15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</a:t>
            </a:r>
            <a:r>
              <a:rPr lang="fr-FR" sz="15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fr-FR" sz="155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fr-FR" sz="15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5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</a:t>
            </a:r>
            <a:r>
              <a:rPr lang="fr-FR" sz="155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FR" sz="15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HomePage</a:t>
            </a:r>
            <a:r>
              <a:rPr lang="fr-FR" sz="15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fr-FR" sz="15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},</a:t>
            </a:r>
          </a:p>
          <a:p>
            <a:r>
              <a:rPr lang="fr-FR" sz="15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{</a:t>
            </a:r>
          </a:p>
          <a:p>
            <a:r>
              <a:rPr lang="fr-FR" sz="15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5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fr-FR" sz="15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fr-FR" sz="15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5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''</a:t>
            </a:r>
            <a:r>
              <a:rPr lang="fr-FR" sz="15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fr-FR" sz="15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5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redirectTo</a:t>
            </a:r>
            <a:r>
              <a:rPr lang="fr-FR" sz="15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fr-FR" sz="15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5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'home'</a:t>
            </a:r>
            <a:r>
              <a:rPr lang="fr-FR" sz="15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fr-FR" sz="15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5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pathMatch</a:t>
            </a:r>
            <a:r>
              <a:rPr lang="fr-FR" sz="15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fr-FR" sz="15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5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'full'</a:t>
            </a:r>
            <a:r>
              <a:rPr lang="fr-FR" sz="15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fr-FR" sz="15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},</a:t>
            </a:r>
          </a:p>
          <a:p>
            <a:r>
              <a:rPr lang="fr-FR" sz="15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];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212D783B-2769-1233-3A34-DC36FA910836}"/>
              </a:ext>
            </a:extLst>
          </p:cNvPr>
          <p:cNvSpPr txBox="1"/>
          <p:nvPr/>
        </p:nvSpPr>
        <p:spPr>
          <a:xfrm>
            <a:off x="3506873" y="4652535"/>
            <a:ext cx="8330939" cy="1815882"/>
          </a:xfrm>
          <a:prstGeom prst="rect">
            <a:avLst/>
          </a:prstGeom>
          <a:solidFill>
            <a:srgbClr val="011F39"/>
          </a:solidFill>
        </p:spPr>
        <p:txBody>
          <a:bodyPr wrap="square">
            <a:spAutoFit/>
          </a:bodyPr>
          <a:lstStyle/>
          <a:p>
            <a:r>
              <a:rPr lang="fr-FR" sz="155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bootstrapApplication</a:t>
            </a:r>
            <a:r>
              <a:rPr lang="fr-FR" sz="15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55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AppComponent</a:t>
            </a:r>
            <a:r>
              <a:rPr lang="fr-FR" sz="15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{</a:t>
            </a:r>
          </a:p>
          <a:p>
            <a:r>
              <a:rPr lang="fr-FR" sz="15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5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providers:</a:t>
            </a:r>
            <a:r>
              <a:rPr lang="fr-FR" sz="15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[</a:t>
            </a:r>
          </a:p>
          <a:p>
            <a:r>
              <a:rPr lang="fr-FR" sz="15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{ </a:t>
            </a:r>
            <a:r>
              <a:rPr lang="fr-FR" sz="155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provide</a:t>
            </a:r>
            <a:r>
              <a:rPr lang="fr-FR" sz="15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fr-FR" sz="15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55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RouteReuseStrategy</a:t>
            </a:r>
            <a:r>
              <a:rPr lang="fr-FR" sz="15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fr-FR" sz="155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useClass</a:t>
            </a:r>
            <a:r>
              <a:rPr lang="fr-FR" sz="15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fr-FR" sz="15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55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IonicRouteStrategy</a:t>
            </a:r>
            <a:r>
              <a:rPr lang="fr-FR" sz="15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},</a:t>
            </a:r>
          </a:p>
          <a:p>
            <a:r>
              <a:rPr lang="fr-FR" sz="15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55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importProvidersFrom</a:t>
            </a:r>
            <a:r>
              <a:rPr lang="fr-FR" sz="15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55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IonicModule</a:t>
            </a:r>
            <a:r>
              <a:rPr lang="fr-FR" sz="155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FR" sz="155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forRoot</a:t>
            </a:r>
            <a:r>
              <a:rPr lang="fr-FR" sz="15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({})),</a:t>
            </a:r>
          </a:p>
          <a:p>
            <a:r>
              <a:rPr lang="fr-FR" sz="15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55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provideRouter</a:t>
            </a:r>
            <a:r>
              <a:rPr lang="fr-FR" sz="15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55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routes</a:t>
            </a:r>
            <a:r>
              <a:rPr lang="fr-FR" sz="15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fr-FR" sz="15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],</a:t>
            </a:r>
          </a:p>
          <a:p>
            <a:r>
              <a:rPr lang="fr-FR" sz="15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C1211E8D-E1BD-CF78-473E-570BF06AEE85}"/>
              </a:ext>
            </a:extLst>
          </p:cNvPr>
          <p:cNvSpPr txBox="1"/>
          <p:nvPr/>
        </p:nvSpPr>
        <p:spPr>
          <a:xfrm>
            <a:off x="10631424" y="6019837"/>
            <a:ext cx="1072896" cy="369332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r>
              <a:rPr lang="fr-FR" b="0" dirty="0" err="1">
                <a:solidFill>
                  <a:srgbClr val="2F3240"/>
                </a:solidFill>
                <a:effectLst/>
                <a:latin typeface="Consolas" panose="020B0609020204030204" pitchFamily="49" charset="0"/>
              </a:rPr>
              <a:t>main.ts</a:t>
            </a:r>
            <a:endParaRPr lang="fr-FR" b="0" dirty="0">
              <a:solidFill>
                <a:srgbClr val="2F324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08C26054-968E-F1AC-EEF2-0D30C6858F53}"/>
              </a:ext>
            </a:extLst>
          </p:cNvPr>
          <p:cNvSpPr txBox="1"/>
          <p:nvPr/>
        </p:nvSpPr>
        <p:spPr>
          <a:xfrm>
            <a:off x="9826752" y="4019068"/>
            <a:ext cx="1877568" cy="369332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r>
              <a:rPr lang="fr-FR" b="0" dirty="0" err="1">
                <a:solidFill>
                  <a:srgbClr val="2F3240"/>
                </a:solidFill>
                <a:effectLst/>
                <a:latin typeface="Consolas" panose="020B0609020204030204" pitchFamily="49" charset="0"/>
              </a:rPr>
              <a:t>App.routes.ts</a:t>
            </a:r>
            <a:endParaRPr lang="fr-FR" b="0" dirty="0">
              <a:solidFill>
                <a:srgbClr val="2F324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7621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19">
            <a:extLst>
              <a:ext uri="{FF2B5EF4-FFF2-40B4-BE49-F238E27FC236}">
                <a16:creationId xmlns:a16="http://schemas.microsoft.com/office/drawing/2014/main" id="{EF71FCD1-EB37-485B-827A-23A3785D6F72}"/>
              </a:ext>
            </a:extLst>
          </p:cNvPr>
          <p:cNvSpPr txBox="1">
            <a:spLocks/>
          </p:cNvSpPr>
          <p:nvPr/>
        </p:nvSpPr>
        <p:spPr>
          <a:xfrm>
            <a:off x="354186" y="1240233"/>
            <a:ext cx="2852415" cy="4421658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solidFill>
                  <a:srgbClr val="3B518E"/>
                </a:solidFill>
              </a:rPr>
              <a:t>Navigation entre les pages</a:t>
            </a: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48EE39BE-9E8A-4EFB-AA76-646D28DDBF24}"/>
              </a:ext>
            </a:extLst>
          </p:cNvPr>
          <p:cNvSpPr txBox="1">
            <a:spLocks/>
          </p:cNvSpPr>
          <p:nvPr/>
        </p:nvSpPr>
        <p:spPr>
          <a:xfrm>
            <a:off x="3825174" y="428630"/>
            <a:ext cx="8012641" cy="542920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kern="1200">
                <a:solidFill>
                  <a:srgbClr val="222933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fr-FR" dirty="0">
                <a:solidFill>
                  <a:srgbClr val="141E26"/>
                </a:solidFill>
              </a:rPr>
              <a:t>Les technologies cross-platform : Ionic</a:t>
            </a:r>
          </a:p>
          <a:p>
            <a:r>
              <a:rPr lang="fr-FR" b="1" cap="all" dirty="0">
                <a:solidFill>
                  <a:srgbClr val="3B518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Navigation avec Ionic</a:t>
            </a: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3ADDBDFA-01BC-4E72-B5CD-1788B348E5A6}"/>
              </a:ext>
            </a:extLst>
          </p:cNvPr>
          <p:cNvSpPr txBox="1">
            <a:spLocks/>
          </p:cNvSpPr>
          <p:nvPr/>
        </p:nvSpPr>
        <p:spPr>
          <a:xfrm>
            <a:off x="3506875" y="1240233"/>
            <a:ext cx="8330938" cy="116948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fr-FR" sz="2400" b="0" strike="noStrike" spc="-1" dirty="0">
                <a:solidFill>
                  <a:srgbClr val="343642"/>
                </a:solidFill>
                <a:latin typeface="Segoe UI"/>
              </a:rPr>
              <a:t>Pour ajouter une nouvelle page :</a:t>
            </a:r>
            <a:endParaRPr lang="fr-FR" sz="1800" b="0" strike="noStrike" spc="-1" dirty="0">
              <a:solidFill>
                <a:srgbClr val="343642"/>
              </a:solidFill>
              <a:latin typeface="Segoe UI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spc="-1" dirty="0">
                <a:solidFill>
                  <a:srgbClr val="343642"/>
                </a:solidFill>
                <a:latin typeface="Segoe UI"/>
              </a:rPr>
              <a:t>Création d’un composant de type page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spc="-1" dirty="0">
                <a:solidFill>
                  <a:srgbClr val="343642"/>
                </a:solidFill>
                <a:latin typeface="Segoe UI"/>
              </a:rPr>
              <a:t>Ionic se charge de l’ajouter dans Routes</a:t>
            </a:r>
            <a:endParaRPr lang="fr-FR" b="0" strike="noStrike" spc="-1" dirty="0">
              <a:solidFill>
                <a:srgbClr val="343642"/>
              </a:solidFill>
              <a:latin typeface="Segoe UI"/>
            </a:endParaRPr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6D568089-B2B3-4769-9325-554149C6E5C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4184" y="6124781"/>
            <a:ext cx="528777" cy="528777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5A54C7FE-44FA-3E9D-BA4A-B21668D83ACA}"/>
              </a:ext>
            </a:extLst>
          </p:cNvPr>
          <p:cNvSpPr txBox="1"/>
          <p:nvPr/>
        </p:nvSpPr>
        <p:spPr>
          <a:xfrm>
            <a:off x="3506875" y="2378816"/>
            <a:ext cx="5266944" cy="2893100"/>
          </a:xfrm>
          <a:prstGeom prst="rect">
            <a:avLst/>
          </a:prstGeom>
          <a:solidFill>
            <a:srgbClr val="011F39"/>
          </a:solidFill>
        </p:spPr>
        <p:txBody>
          <a:bodyPr wrap="square">
            <a:spAutoFit/>
          </a:bodyPr>
          <a:lstStyle/>
          <a:p>
            <a:r>
              <a:rPr lang="fr-F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fr-F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Component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fr-F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OnInit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fr-FR" sz="1400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'@</a:t>
            </a:r>
            <a:r>
              <a:rPr lang="fr-F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angular</a:t>
            </a:r>
            <a:r>
              <a:rPr lang="fr-F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fr-F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core</a:t>
            </a:r>
            <a:r>
              <a:rPr lang="fr-F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fr-F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CommonModule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fr-FR" sz="1400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'@</a:t>
            </a:r>
            <a:r>
              <a:rPr lang="fr-F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angular</a:t>
            </a:r>
            <a:r>
              <a:rPr lang="fr-F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fr-F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common</a:t>
            </a:r>
            <a:r>
              <a:rPr lang="fr-F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fr-F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FormsModule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fr-FR" sz="1400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'@</a:t>
            </a:r>
            <a:r>
              <a:rPr lang="fr-F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angular</a:t>
            </a:r>
            <a:r>
              <a:rPr lang="fr-F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fr-F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forms</a:t>
            </a:r>
            <a:r>
              <a:rPr lang="fr-F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fr-F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IonicModule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fr-FR" sz="1400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'@</a:t>
            </a:r>
            <a:r>
              <a:rPr lang="fr-F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ionic</a:t>
            </a:r>
            <a:r>
              <a:rPr lang="fr-F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fr-F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angular</a:t>
            </a:r>
            <a:r>
              <a:rPr lang="fr-F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lang="fr-FR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Component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({</a:t>
            </a:r>
          </a:p>
          <a:p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selector</a:t>
            </a:r>
            <a:r>
              <a:rPr lang="fr-F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'app-</a:t>
            </a:r>
            <a:r>
              <a:rPr lang="fr-F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pagedeux</a:t>
            </a:r>
            <a:r>
              <a:rPr lang="fr-F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templateUrl</a:t>
            </a:r>
            <a:r>
              <a:rPr lang="fr-F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'./pagedeux.page.html'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styleUrls</a:t>
            </a:r>
            <a:r>
              <a:rPr lang="fr-F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fr-F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'./</a:t>
            </a:r>
            <a:r>
              <a:rPr lang="fr-F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pagedeux.page.scss</a:t>
            </a:r>
            <a:r>
              <a:rPr lang="fr-F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],</a:t>
            </a:r>
          </a:p>
          <a:p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standalone: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imports: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fr-FR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IonicModule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fr-FR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CommonModule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fr-FR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FormsModule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</a:t>
            </a:r>
          </a:p>
          <a:p>
            <a:r>
              <a:rPr lang="fr-F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PagedeuxPage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implements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OnInit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 … }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5E32E7EE-51DD-D184-FD04-EB083C61F097}"/>
              </a:ext>
            </a:extLst>
          </p:cNvPr>
          <p:cNvSpPr txBox="1"/>
          <p:nvPr/>
        </p:nvSpPr>
        <p:spPr>
          <a:xfrm>
            <a:off x="3503334" y="5440042"/>
            <a:ext cx="8330938" cy="1169551"/>
          </a:xfrm>
          <a:prstGeom prst="rect">
            <a:avLst/>
          </a:prstGeom>
          <a:solidFill>
            <a:srgbClr val="011F39"/>
          </a:solidFill>
        </p:spPr>
        <p:txBody>
          <a:bodyPr wrap="square">
            <a:spAutoFit/>
          </a:bodyPr>
          <a:lstStyle/>
          <a:p>
            <a:r>
              <a:rPr lang="fr-FR" sz="13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fr-FR" sz="13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{</a:t>
            </a:r>
          </a:p>
          <a:p>
            <a:r>
              <a:rPr lang="fr-FR" sz="13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3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fr-FR" sz="13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fr-FR" sz="13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3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fr-FR" sz="135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pagedeux</a:t>
            </a:r>
            <a:r>
              <a:rPr lang="fr-FR" sz="13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fr-FR" sz="13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fr-FR" sz="13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sz="135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loadComponent</a:t>
            </a:r>
            <a:r>
              <a:rPr lang="fr-FR" sz="13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fr-FR" sz="13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() </a:t>
            </a:r>
            <a:r>
              <a:rPr lang="fr-FR" sz="135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fr-FR" sz="13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35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fr-FR" sz="13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3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'./</a:t>
            </a:r>
            <a:r>
              <a:rPr lang="fr-FR" sz="135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pagedeux</a:t>
            </a:r>
            <a:r>
              <a:rPr lang="fr-FR" sz="13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fr-FR" sz="135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pagedeux.page</a:t>
            </a:r>
            <a:r>
              <a:rPr lang="fr-FR" sz="13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fr-FR" sz="13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fr-FR" sz="135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then</a:t>
            </a:r>
            <a:r>
              <a:rPr lang="fr-FR" sz="13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 </a:t>
            </a:r>
            <a:r>
              <a:rPr lang="fr-FR" sz="135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</a:t>
            </a:r>
            <a:r>
              <a:rPr lang="fr-FR" sz="13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35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fr-FR" sz="13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3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</a:t>
            </a:r>
            <a:r>
              <a:rPr lang="fr-FR" sz="135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FR" sz="135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PagedeuxPage</a:t>
            </a:r>
            <a:r>
              <a:rPr lang="fr-FR" sz="13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fr-FR" sz="13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},</a:t>
            </a:r>
          </a:p>
        </p:txBody>
      </p:sp>
    </p:spTree>
    <p:extLst>
      <p:ext uri="{BB962C8B-B14F-4D97-AF65-F5344CB8AC3E}">
        <p14:creationId xmlns:p14="http://schemas.microsoft.com/office/powerpoint/2010/main" val="2705550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DESIGN_ID_THÈME OFFICE" val="RIT6VH5m"/>
  <p:tag name="ARTICULATE_DESIGN_ID_1_THÈME OFFICE" val="R66cABEG"/>
  <p:tag name="ARTICULATE_SLIDE_COUNT" val="20"/>
  <p:tag name="ARTICULATE_PROJECT_OPEN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91440" tIns="45720" rIns="91440" bIns="45720" rtlCol="0" anchor="b">
        <a:normAutofit/>
      </a:bodyPr>
      <a:lstStyle>
        <a:defPPr>
          <a:defRPr sz="24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ENI-ecole-Informatique-Charte_Graphique-v2023.potx" id="{8DF23D5A-EBA0-4384-9913-53A09D13838D}" vid="{220E91A7-61C3-4B73-AA27-DB095AB2A8A8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50B208920A0C840A3CDE654A4512E2F" ma:contentTypeVersion="0" ma:contentTypeDescription="Create a new document." ma:contentTypeScope="" ma:versionID="b2e561040e0ac59d152e97dc13bf789c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b764bea3eb9b1a5be8fd57fac5fb459b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0744E35-8DFE-42FB-9B27-EF60FB2821E4}">
  <ds:schemaRefs>
    <ds:schemaRef ds:uri="http://purl.org/dc/elements/1.1/"/>
    <ds:schemaRef ds:uri="http://schemas.microsoft.com/office/2006/metadata/properties"/>
    <ds:schemaRef ds:uri="cfaffce1-5344-4c4f-bfb6-760f0e673929"/>
    <ds:schemaRef ds:uri="http://purl.org/dc/terms/"/>
    <ds:schemaRef ds:uri="http://schemas.openxmlformats.org/package/2006/metadata/core-properties"/>
    <ds:schemaRef ds:uri="http://schemas.microsoft.com/office/infopath/2007/PartnerControls"/>
    <ds:schemaRef ds:uri="http://schemas.microsoft.com/office/2006/documentManagement/types"/>
    <ds:schemaRef ds:uri="ea210992-230b-44bf-b9a2-2f8c10b8863d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2F8170F6-3F53-4809-BA5B-638C37803DD6}"/>
</file>

<file path=customXml/itemProps3.xml><?xml version="1.0" encoding="utf-8"?>
<ds:datastoreItem xmlns:ds="http://schemas.openxmlformats.org/officeDocument/2006/customXml" ds:itemID="{792112B7-675F-4876-9B67-FE360DED350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ENI-ecole-Informatique-Charte_Graphique-v2023</Template>
  <TotalTime>3429</TotalTime>
  <Words>2406</Words>
  <Application>Microsoft Office PowerPoint</Application>
  <PresentationFormat>Grand écran</PresentationFormat>
  <Paragraphs>338</Paragraphs>
  <Slides>27</Slides>
  <Notes>20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27</vt:i4>
      </vt:variant>
    </vt:vector>
  </HeadingPairs>
  <TitlesOfParts>
    <vt:vector size="34" baseType="lpstr">
      <vt:lpstr>Segoe UI</vt:lpstr>
      <vt:lpstr>Arial</vt:lpstr>
      <vt:lpstr>Consolas</vt:lpstr>
      <vt:lpstr>Calibri</vt:lpstr>
      <vt:lpstr>Segoe UI Light</vt:lpstr>
      <vt:lpstr>Wingdings</vt:lpstr>
      <vt:lpstr>Thème Office</vt:lpstr>
      <vt:lpstr>Les technologies cross-platform : Ionic Module 08 – Navigation avec Ionic</vt:lpstr>
      <vt:lpstr>Présentation PowerPoint</vt:lpstr>
      <vt:lpstr>Savoir mettre en place la navigation entre plusieurs pages</vt:lpstr>
      <vt:lpstr>Navigation entre les pages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Nom de la formation</dc:title>
  <dc:creator>Nathalie HERVOCHE</dc:creator>
  <cp:lastModifiedBy>Anne-Lise BAILLE</cp:lastModifiedBy>
  <cp:revision>1117</cp:revision>
  <dcterms:created xsi:type="dcterms:W3CDTF">2023-01-06T06:52:31Z</dcterms:created>
  <dcterms:modified xsi:type="dcterms:W3CDTF">2023-05-05T12:05:16Z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dlc_DocIdItemGuid">
    <vt:lpwstr>f66734b3-83b1-41cc-940e-f23d0c158fc1</vt:lpwstr>
  </property>
  <property fmtid="{D5CDD505-2E9C-101B-9397-08002B2CF9AE}" pid="3" name="ContentTypeId">
    <vt:lpwstr>0x010100450B208920A0C840A3CDE654A4512E2F</vt:lpwstr>
  </property>
  <property fmtid="{D5CDD505-2E9C-101B-9397-08002B2CF9AE}" pid="4" name="ArticulateGUID">
    <vt:lpwstr>4C016939-3D63-4BD5-8C4B-0D84325C8D72</vt:lpwstr>
  </property>
  <property fmtid="{D5CDD505-2E9C-101B-9397-08002B2CF9AE}" pid="5" name="ArticulatePath">
    <vt:lpwstr>débuter_powerapps_video_ENI</vt:lpwstr>
  </property>
  <property fmtid="{D5CDD505-2E9C-101B-9397-08002B2CF9AE}" pid="6" name="MediaServiceImageTags">
    <vt:lpwstr/>
  </property>
  <property fmtid="{D5CDD505-2E9C-101B-9397-08002B2CF9AE}" pid="7" name="Order">
    <vt:r8>1966300</vt:r8>
  </property>
  <property fmtid="{D5CDD505-2E9C-101B-9397-08002B2CF9AE}" pid="8" name="xd_Signature">
    <vt:bool>false</vt:bool>
  </property>
  <property fmtid="{D5CDD505-2E9C-101B-9397-08002B2CF9AE}" pid="9" name="xd_ProgID">
    <vt:lpwstr/>
  </property>
  <property fmtid="{D5CDD505-2E9C-101B-9397-08002B2CF9AE}" pid="10" name="_ExtendedDescription">
    <vt:lpwstr/>
  </property>
  <property fmtid="{D5CDD505-2E9C-101B-9397-08002B2CF9AE}" pid="11" name="TriggerFlowInfo">
    <vt:lpwstr/>
  </property>
  <property fmtid="{D5CDD505-2E9C-101B-9397-08002B2CF9AE}" pid="12" name="_SourceUrl">
    <vt:lpwstr/>
  </property>
  <property fmtid="{D5CDD505-2E9C-101B-9397-08002B2CF9AE}" pid="13" name="_SharedFileIndex">
    <vt:lpwstr/>
  </property>
  <property fmtid="{D5CDD505-2E9C-101B-9397-08002B2CF9AE}" pid="14" name="ComplianceAssetId">
    <vt:lpwstr/>
  </property>
  <property fmtid="{D5CDD505-2E9C-101B-9397-08002B2CF9AE}" pid="15" name="TemplateUrl">
    <vt:lpwstr/>
  </property>
</Properties>
</file>